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media/image47.jpg" ContentType="image/jpg"/>
  <Override PartName="/ppt/media/image48.jpg" ContentType="image/jpg"/>
  <Override PartName="/ppt/notesSlides/notesSlide25.xml" ContentType="application/vnd.openxmlformats-officedocument.presentationml.notesSlide+xml"/>
  <Override PartName="/ppt/media/image52.jpg" ContentType="image/jpg"/>
  <Override PartName="/ppt/media/image53.jpg" ContentType="image/jpg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0"/>
  </p:notesMasterIdLst>
  <p:sldIdLst>
    <p:sldId id="714" r:id="rId2"/>
    <p:sldId id="5808" r:id="rId3"/>
    <p:sldId id="5809" r:id="rId4"/>
    <p:sldId id="5749" r:id="rId5"/>
    <p:sldId id="5810" r:id="rId6"/>
    <p:sldId id="5811" r:id="rId7"/>
    <p:sldId id="5812" r:id="rId8"/>
    <p:sldId id="5813" r:id="rId9"/>
    <p:sldId id="5814" r:id="rId10"/>
    <p:sldId id="5815" r:id="rId11"/>
    <p:sldId id="5817" r:id="rId12"/>
    <p:sldId id="5818" r:id="rId13"/>
    <p:sldId id="5819" r:id="rId14"/>
    <p:sldId id="5820" r:id="rId15"/>
    <p:sldId id="5821" r:id="rId16"/>
    <p:sldId id="5822" r:id="rId17"/>
    <p:sldId id="5823" r:id="rId18"/>
    <p:sldId id="5824" r:id="rId19"/>
    <p:sldId id="5825" r:id="rId20"/>
    <p:sldId id="5884" r:id="rId21"/>
    <p:sldId id="5885" r:id="rId22"/>
    <p:sldId id="5888" r:id="rId23"/>
    <p:sldId id="5887" r:id="rId24"/>
    <p:sldId id="5886" r:id="rId25"/>
    <p:sldId id="5889" r:id="rId26"/>
    <p:sldId id="5890" r:id="rId27"/>
    <p:sldId id="5893" r:id="rId28"/>
    <p:sldId id="5892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046"/>
    <p:restoredTop sz="78043"/>
  </p:normalViewPr>
  <p:slideViewPr>
    <p:cSldViewPr>
      <p:cViewPr>
        <p:scale>
          <a:sx n="62" d="100"/>
          <a:sy n="62" d="100"/>
        </p:scale>
        <p:origin x="1320" y="8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914400" cy="9144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E4EB57-60FA-9E48-9E6A-A19AA0536281}" type="datetimeFigureOut">
              <a:rPr lang="en-US" smtClean="0"/>
              <a:t>9/2/23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AAE326-7158-574A-9040-D8EAF7BC35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7926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E074355-CE0D-4C68-A6CB-C364ED71B3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455110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E074355-CE0D-4C68-A6CB-C364ED71B3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305126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E074355-CE0D-4C68-A6CB-C364ED71B3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466483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E074355-CE0D-4C68-A6CB-C364ED71B3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487267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E074355-CE0D-4C68-A6CB-C364ED71B3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010767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E074355-CE0D-4C68-A6CB-C364ED71B3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27104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E074355-CE0D-4C68-A6CB-C364ED71B3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538252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E074355-CE0D-4C68-A6CB-C364ED71B3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40196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E074355-CE0D-4C68-A6CB-C364ED71B3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933478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E074355-CE0D-4C68-A6CB-C364ED71B3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6580387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Check out: 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=fk2HH9M4FqA</a:t>
            </a:r>
          </a:p>
          <a:p>
            <a:endParaRPr lang="en-US" dirty="0"/>
          </a:p>
          <a:p>
            <a:r>
              <a:rPr lang="en-US" dirty="0"/>
              <a:t>To learn more on calibration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E074355-CE0D-4C68-A6CB-C364ED71B3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699756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E074355-CE0D-4C68-A6CB-C364ED71B3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950347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E074355-CE0D-4C68-A6CB-C364ED71B3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0294234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Check out: 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=fk2HH9M4FqA</a:t>
            </a:r>
          </a:p>
          <a:p>
            <a:endParaRPr lang="en-US" dirty="0"/>
          </a:p>
          <a:p>
            <a:r>
              <a:rPr lang="en-US" dirty="0"/>
              <a:t>To learn more on calibration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E074355-CE0D-4C68-A6CB-C364ED71B3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5737695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Check out: 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=fk2HH9M4FqA</a:t>
            </a:r>
          </a:p>
          <a:p>
            <a:endParaRPr lang="en-US" dirty="0"/>
          </a:p>
          <a:p>
            <a:r>
              <a:rPr lang="en-US" dirty="0"/>
              <a:t>To learn more on calibration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E074355-CE0D-4C68-A6CB-C364ED71B3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3752505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Check out: 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=fk2HH9M4FqA</a:t>
            </a:r>
          </a:p>
          <a:p>
            <a:endParaRPr lang="en-US" dirty="0"/>
          </a:p>
          <a:p>
            <a:r>
              <a:rPr lang="en-US" dirty="0"/>
              <a:t>To learn more on calibration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E074355-CE0D-4C68-A6CB-C364ED71B3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3890375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Check out: 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=fk2HH9M4FqA</a:t>
            </a:r>
          </a:p>
          <a:p>
            <a:endParaRPr lang="en-US" dirty="0"/>
          </a:p>
          <a:p>
            <a:r>
              <a:rPr lang="en-US" dirty="0"/>
              <a:t>To learn more on calibration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E074355-CE0D-4C68-A6CB-C364ED71B3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592651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Check out: 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=fk2HH9M4FqA</a:t>
            </a:r>
          </a:p>
          <a:p>
            <a:endParaRPr lang="en-US" dirty="0"/>
          </a:p>
          <a:p>
            <a:r>
              <a:rPr lang="en-US" dirty="0"/>
              <a:t>To learn more on calibration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E074355-CE0D-4C68-A6CB-C364ED71B3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394243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E074355-CE0D-4C68-A6CB-C364ED71B3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2556895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E074355-CE0D-4C68-A6CB-C364ED71B3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1982900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E074355-CE0D-4C68-A6CB-C364ED71B3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671448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E074355-CE0D-4C68-A6CB-C364ED71B3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419841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E074355-CE0D-4C68-A6CB-C364ED71B3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499729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E074355-CE0D-4C68-A6CB-C364ED71B3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802193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E074355-CE0D-4C68-A6CB-C364ED71B3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107447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E074355-CE0D-4C68-A6CB-C364ED71B3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16159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E074355-CE0D-4C68-A6CB-C364ED71B3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115764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E074355-CE0D-4C68-A6CB-C364ED71B3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712523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8698063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914400"/>
            <a:ext cx="10972800" cy="11430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2243328"/>
            <a:ext cx="10972800" cy="3886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462362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5333" b="1" cap="all">
                <a:latin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667">
                <a:solidFill>
                  <a:schemeClr val="bg2"/>
                </a:solidFill>
                <a:latin typeface="Arial"/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405342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2243328"/>
            <a:ext cx="5384800" cy="41449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2243328"/>
            <a:ext cx="5384800" cy="41449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504927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560918" y="855347"/>
            <a:ext cx="4011084" cy="1162051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766733" y="1227845"/>
            <a:ext cx="6815667" cy="5401555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2"/>
          </p:nvPr>
        </p:nvSpPr>
        <p:spPr>
          <a:xfrm>
            <a:off x="560918" y="2135506"/>
            <a:ext cx="4011084" cy="4189095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470200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389717" y="5105400"/>
            <a:ext cx="7315200" cy="567691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914400"/>
            <a:ext cx="7315200" cy="4114800"/>
          </a:xfrm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endParaRPr lang="en-US" dirty="0"/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673090"/>
            <a:ext cx="7315200" cy="803911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820611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914400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2239963"/>
            <a:ext cx="109728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950122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</p:sldLayoutIdLst>
  <p:txStyles>
    <p:titleStyle>
      <a:lvl1pPr algn="l" defTabSz="609585" rtl="0" eaLnBrk="1" latinLnBrk="0" hangingPunct="1">
        <a:spcBef>
          <a:spcPct val="0"/>
        </a:spcBef>
        <a:buNone/>
        <a:defRPr sz="5867" kern="1200">
          <a:solidFill>
            <a:schemeClr val="bg2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457189" indent="-457189" algn="l" defTabSz="609585" rtl="0" eaLnBrk="1" latinLnBrk="0" hangingPunct="1">
        <a:spcBef>
          <a:spcPct val="20000"/>
        </a:spcBef>
        <a:buFont typeface="Arial"/>
        <a:buChar char="•"/>
        <a:defRPr sz="4267" kern="1200">
          <a:solidFill>
            <a:schemeClr val="bg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990575" indent="-380990" algn="l" defTabSz="609585" rtl="0" eaLnBrk="1" latinLnBrk="0" hangingPunct="1">
        <a:spcBef>
          <a:spcPct val="20000"/>
        </a:spcBef>
        <a:buFont typeface="Arial"/>
        <a:buChar char="–"/>
        <a:defRPr sz="3733" kern="1200">
          <a:solidFill>
            <a:schemeClr val="bg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523962" indent="-304792" algn="l" defTabSz="609585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bg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2133547" indent="-304792" algn="l" defTabSz="609585" rtl="0" eaLnBrk="1" latinLnBrk="0" hangingPunct="1">
        <a:spcBef>
          <a:spcPct val="20000"/>
        </a:spcBef>
        <a:buFont typeface="Arial"/>
        <a:buChar char="–"/>
        <a:defRPr sz="2667" kern="1200">
          <a:solidFill>
            <a:schemeClr val="bg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743131" indent="-304792" algn="l" defTabSz="609585" rtl="0" eaLnBrk="1" latinLnBrk="0" hangingPunct="1">
        <a:spcBef>
          <a:spcPct val="20000"/>
        </a:spcBef>
        <a:buFont typeface="Arial"/>
        <a:buChar char="»"/>
        <a:defRPr sz="2667" kern="1200">
          <a:solidFill>
            <a:schemeClr val="bg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emf"/><Relationship Id="rId3" Type="http://schemas.openxmlformats.org/officeDocument/2006/relationships/image" Target="../media/image14.png"/><Relationship Id="rId7" Type="http://schemas.openxmlformats.org/officeDocument/2006/relationships/image" Target="../media/image18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Relationship Id="rId9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jpe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4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34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38.png"/><Relationship Id="rId9" Type="http://schemas.openxmlformats.org/officeDocument/2006/relationships/image" Target="../media/image4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jp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jp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10" Type="http://schemas.openxmlformats.org/officeDocument/2006/relationships/image" Target="../media/image59.png"/><Relationship Id="rId4" Type="http://schemas.openxmlformats.org/officeDocument/2006/relationships/image" Target="../media/image53.jpg"/><Relationship Id="rId9" Type="http://schemas.openxmlformats.org/officeDocument/2006/relationships/image" Target="../media/image5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jpeg"/><Relationship Id="rId3" Type="http://schemas.openxmlformats.org/officeDocument/2006/relationships/image" Target="../media/image64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jpeg"/><Relationship Id="rId5" Type="http://schemas.openxmlformats.org/officeDocument/2006/relationships/hyperlink" Target="https://www.google.com/url?sa=i&amp;url=https%3A%2F%2Fwww.vectorstock.com%2Froyalty-free-vector%2Fproject-management-planning-software-icon-vector-27812520&amp;psig=AOvVaw2zvU9wY4eFnRooUuIQZ3yK&amp;ust=1693787898239000&amp;source=images&amp;cd=vfe&amp;opi=89978449&amp;ved=0CA8QjRxqGAoTCND0mPSZjYEDFQAAAAAdAAAAABCbAQ" TargetMode="External"/><Relationship Id="rId4" Type="http://schemas.openxmlformats.org/officeDocument/2006/relationships/image" Target="../media/image65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/>
        </p:nvCxnSpPr>
        <p:spPr>
          <a:xfrm>
            <a:off x="838200" y="4140200"/>
            <a:ext cx="7493000" cy="0"/>
          </a:xfrm>
          <a:prstGeom prst="line">
            <a:avLst/>
          </a:prstGeom>
          <a:ln w="19050">
            <a:solidFill>
              <a:srgbClr val="BF57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9"/>
          <p:cNvSpPr txBox="1">
            <a:spLocks/>
          </p:cNvSpPr>
          <p:nvPr/>
        </p:nvSpPr>
        <p:spPr>
          <a:xfrm>
            <a:off x="731520" y="5486401"/>
            <a:ext cx="10515600" cy="609601"/>
          </a:xfrm>
          <a:prstGeom prst="rect">
            <a:avLst/>
          </a:prstGeom>
        </p:spPr>
        <p:txBody>
          <a:bodyPr vert="horz" lIns="121920" tIns="60960" rIns="121920" bIns="60960" rtlCol="0" anchor="b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600" b="0" i="0" kern="12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9170" rtl="0" eaLnBrk="1" fontAlgn="auto" latinLnBrk="0" hangingPunct="1">
              <a:lnSpc>
                <a:spcPct val="5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1200" cap="all" spc="0" normalizeH="0" baseline="0" noProof="0" dirty="0">
                <a:ln>
                  <a:noFill/>
                </a:ln>
                <a:solidFill>
                  <a:srgbClr val="BF5700"/>
                </a:solidFill>
                <a:effectLst/>
                <a:uLnTx/>
                <a:uFillTx/>
                <a:latin typeface="Arial Black" charset="0"/>
                <a:cs typeface="Arial" charset="0"/>
              </a:rPr>
              <a:t>POULAMI DAS</a:t>
            </a:r>
          </a:p>
          <a:p>
            <a:pPr marL="0" marR="0" lvl="0" indent="0" algn="l" defTabSz="1219170" rtl="0" eaLnBrk="1" fontAlgn="auto" latinLnBrk="0" hangingPunct="1">
              <a:lnSpc>
                <a:spcPct val="3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BF5700"/>
                </a:solidFill>
                <a:effectLst/>
                <a:uLnTx/>
                <a:uFillTx/>
                <a:latin typeface="Arial" charset="0"/>
                <a:cs typeface="Arial" charset="0"/>
              </a:rPr>
              <a:t>ECE, The University of Texas at Austin</a:t>
            </a:r>
          </a:p>
        </p:txBody>
      </p:sp>
      <p:sp>
        <p:nvSpPr>
          <p:cNvPr id="12" name="Text Placeholder 9"/>
          <p:cNvSpPr txBox="1">
            <a:spLocks/>
          </p:cNvSpPr>
          <p:nvPr/>
        </p:nvSpPr>
        <p:spPr>
          <a:xfrm>
            <a:off x="709397" y="776789"/>
            <a:ext cx="10437925" cy="519061"/>
          </a:xfrm>
          <a:prstGeom prst="rect">
            <a:avLst/>
          </a:prstGeom>
        </p:spPr>
        <p:txBody>
          <a:bodyPr vert="horz" lIns="121920" tIns="60960" rIns="121920" bIns="6096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600" b="0" i="0" kern="12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600" b="0" i="0" u="none" strike="noStrike" kern="1200" cap="all" spc="0" normalizeH="0" baseline="0" noProof="0" dirty="0">
                <a:ln>
                  <a:noFill/>
                </a:ln>
                <a:solidFill>
                  <a:srgbClr val="BF5700"/>
                </a:solidFill>
                <a:effectLst/>
                <a:uLnTx/>
                <a:uFillTx/>
                <a:latin typeface="Arial Black" charset="0"/>
                <a:cs typeface="Arial" charset="0"/>
              </a:rPr>
              <a:t>ECE 382V:  QUANTUM COMPUTING SYSTEMS: </a:t>
            </a:r>
          </a:p>
          <a:p>
            <a:pPr marL="0" marR="0" lvl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600" b="0" i="0" u="none" strike="noStrike" kern="1200" cap="all" spc="0" normalizeH="0" baseline="0" noProof="0" dirty="0">
                <a:ln>
                  <a:noFill/>
                </a:ln>
                <a:solidFill>
                  <a:srgbClr val="BF5700"/>
                </a:solidFill>
                <a:effectLst/>
                <a:uLnTx/>
                <a:uFillTx/>
                <a:latin typeface="Arial Black" charset="0"/>
                <a:cs typeface="Arial" charset="0"/>
              </a:rPr>
              <a:t>                   A SOFTWARE/ ARCHITECTURE PERSPECTIVE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BF5700"/>
              </a:solidFill>
              <a:effectLst/>
              <a:uLnTx/>
              <a:uFillTx/>
              <a:latin typeface="Arial" charset="0"/>
              <a:cs typeface="Arial" charset="0"/>
            </a:endParaRPr>
          </a:p>
        </p:txBody>
      </p:sp>
      <p:sp>
        <p:nvSpPr>
          <p:cNvPr id="13" name="Title Placeholder 7"/>
          <p:cNvSpPr txBox="1">
            <a:spLocks/>
          </p:cNvSpPr>
          <p:nvPr/>
        </p:nvSpPr>
        <p:spPr>
          <a:xfrm>
            <a:off x="609600" y="1572260"/>
            <a:ext cx="11826240" cy="2336800"/>
          </a:xfrm>
          <a:prstGeom prst="rect">
            <a:avLst/>
          </a:prstGeom>
        </p:spPr>
        <p:txBody>
          <a:bodyPr vert="horz" wrap="square" lIns="121920" tIns="60960" rIns="121920" bIns="60960" rtlCol="0" anchor="b">
            <a:no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4800" b="1" i="0" kern="800" cap="all" normalizeH="0" baseline="0">
                <a:solidFill>
                  <a:schemeClr val="bg1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pPr marL="0" marR="0" lvl="0" indent="0" algn="l" defTabSz="1219170" rtl="0" eaLnBrk="1" fontAlgn="auto" latinLnBrk="0" hangingPunct="1">
              <a:lnSpc>
                <a:spcPts val="5333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400" b="1" i="0" u="none" strike="noStrike" kern="800" cap="all" spc="0" normalizeH="0" baseline="0" noProof="0" dirty="0">
                <a:ln>
                  <a:noFill/>
                </a:ln>
                <a:solidFill>
                  <a:srgbClr val="BF5700"/>
                </a:solidFill>
                <a:effectLst/>
                <a:uLnTx/>
                <a:uFillTx/>
                <a:latin typeface="Arial Black" charset="0"/>
                <a:cs typeface="Arial Black" charset="0"/>
              </a:rPr>
              <a:t>ERRORS And BENCHMARKING</a:t>
            </a:r>
          </a:p>
        </p:txBody>
      </p:sp>
      <p:sp>
        <p:nvSpPr>
          <p:cNvPr id="15" name="Text Placeholder 9"/>
          <p:cNvSpPr txBox="1">
            <a:spLocks/>
          </p:cNvSpPr>
          <p:nvPr/>
        </p:nvSpPr>
        <p:spPr>
          <a:xfrm>
            <a:off x="731520" y="4445000"/>
            <a:ext cx="10515600" cy="609601"/>
          </a:xfrm>
          <a:prstGeom prst="rect">
            <a:avLst/>
          </a:prstGeom>
        </p:spPr>
        <p:txBody>
          <a:bodyPr vert="horz" lIns="121920" tIns="60960" rIns="121920" bIns="6096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400" b="0" i="0" kern="12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Arial" charset="0"/>
                <a:cs typeface="Arial" charset="0"/>
              </a:rPr>
              <a:t>Thanks to Prof. Moinuddin Qureshi &amp; Prof. Swamit Tannu!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4933" y="426721"/>
            <a:ext cx="2503196" cy="1219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1058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>
            <a:cxnSpLocks/>
          </p:cNvCxnSpPr>
          <p:nvPr/>
        </p:nvCxnSpPr>
        <p:spPr>
          <a:xfrm>
            <a:off x="0" y="1054167"/>
            <a:ext cx="12192000" cy="0"/>
          </a:xfrm>
          <a:prstGeom prst="line">
            <a:avLst/>
          </a:prstGeom>
          <a:ln w="19050">
            <a:solidFill>
              <a:srgbClr val="BF57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3">
            <a:extLst>
              <a:ext uri="{FF2B5EF4-FFF2-40B4-BE49-F238E27FC236}">
                <a16:creationId xmlns:a16="http://schemas.microsoft.com/office/drawing/2014/main" id="{FCAF57EB-3D10-C993-E3D8-E1B965F82382}"/>
              </a:ext>
            </a:extLst>
          </p:cNvPr>
          <p:cNvSpPr txBox="1">
            <a:spLocks/>
          </p:cNvSpPr>
          <p:nvPr/>
        </p:nvSpPr>
        <p:spPr>
          <a:xfrm>
            <a:off x="164125" y="39407"/>
            <a:ext cx="12027875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baseline="0">
                <a:solidFill>
                  <a:srgbClr val="A7934B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BF5700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Circuit Reliability/Fidelity Metrics</a:t>
            </a:r>
          </a:p>
        </p:txBody>
      </p:sp>
      <p:pic>
        <p:nvPicPr>
          <p:cNvPr id="3081" name="Graphic 3080" descr="Web design with solid fill">
            <a:extLst>
              <a:ext uri="{FF2B5EF4-FFF2-40B4-BE49-F238E27FC236}">
                <a16:creationId xmlns:a16="http://schemas.microsoft.com/office/drawing/2014/main" id="{B81FF442-851A-DE36-3298-3804EBBD41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71215" y="3297750"/>
            <a:ext cx="1189703" cy="1189703"/>
          </a:xfrm>
          <a:prstGeom prst="rect">
            <a:avLst/>
          </a:prstGeom>
        </p:spPr>
      </p:pic>
      <p:pic>
        <p:nvPicPr>
          <p:cNvPr id="3082" name="Graphic 3081" descr="Document with solid fill">
            <a:extLst>
              <a:ext uri="{FF2B5EF4-FFF2-40B4-BE49-F238E27FC236}">
                <a16:creationId xmlns:a16="http://schemas.microsoft.com/office/drawing/2014/main" id="{235C08A3-BCC8-A544-F08F-74E51F7EEC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18192" y="3300210"/>
            <a:ext cx="1189703" cy="1189703"/>
          </a:xfrm>
          <a:prstGeom prst="rect">
            <a:avLst/>
          </a:prstGeom>
        </p:spPr>
      </p:pic>
      <p:sp>
        <p:nvSpPr>
          <p:cNvPr id="3083" name="Rounded Rectangular Callout 10">
            <a:extLst>
              <a:ext uri="{FF2B5EF4-FFF2-40B4-BE49-F238E27FC236}">
                <a16:creationId xmlns:a16="http://schemas.microsoft.com/office/drawing/2014/main" id="{1EB7224C-53B3-8284-2FFE-561C02D34855}"/>
              </a:ext>
            </a:extLst>
          </p:cNvPr>
          <p:cNvSpPr/>
          <p:nvPr/>
        </p:nvSpPr>
        <p:spPr>
          <a:xfrm>
            <a:off x="3149787" y="3441182"/>
            <a:ext cx="1399032" cy="907758"/>
          </a:xfrm>
          <a:prstGeom prst="wedgeRoundRectCallout">
            <a:avLst>
              <a:gd name="adj1" fmla="val -41475"/>
              <a:gd name="adj2" fmla="val -49150"/>
              <a:gd name="adj3" fmla="val 16667"/>
            </a:avLst>
          </a:prstGeom>
          <a:solidFill>
            <a:srgbClr val="EDF6F9"/>
          </a:solidFill>
          <a:ln w="25400" cap="flat" cmpd="sng" algn="ctr">
            <a:solidFill>
              <a:srgbClr val="002060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0" cap="none" spc="0" normalizeH="0" baseline="0" noProof="0" dirty="0">
                <a:ln>
                  <a:noFill/>
                </a:ln>
                <a:solidFill>
                  <a:srgbClr val="0072C6">
                    <a:lumMod val="50000"/>
                  </a:srgbClr>
                </a:solidFill>
                <a:effectLst/>
                <a:uLnTx/>
                <a:uFillTx/>
              </a:rPr>
              <a:t>Compile</a:t>
            </a:r>
          </a:p>
        </p:txBody>
      </p:sp>
      <p:sp>
        <p:nvSpPr>
          <p:cNvPr id="3084" name="Rounded Rectangular Callout 10">
            <a:extLst>
              <a:ext uri="{FF2B5EF4-FFF2-40B4-BE49-F238E27FC236}">
                <a16:creationId xmlns:a16="http://schemas.microsoft.com/office/drawing/2014/main" id="{8440EAAF-02BE-3ECD-2810-5180BF6CC982}"/>
              </a:ext>
            </a:extLst>
          </p:cNvPr>
          <p:cNvSpPr/>
          <p:nvPr/>
        </p:nvSpPr>
        <p:spPr>
          <a:xfrm>
            <a:off x="6583314" y="3438723"/>
            <a:ext cx="938982" cy="907758"/>
          </a:xfrm>
          <a:prstGeom prst="wedgeRoundRectCallout">
            <a:avLst>
              <a:gd name="adj1" fmla="val -31737"/>
              <a:gd name="adj2" fmla="val -49510"/>
              <a:gd name="adj3" fmla="val 16667"/>
            </a:avLst>
          </a:prstGeom>
          <a:solidFill>
            <a:srgbClr val="EDF6F9"/>
          </a:solidFill>
          <a:ln w="25400" cap="flat" cmpd="sng" algn="ctr">
            <a:solidFill>
              <a:srgbClr val="002060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0" cap="none" spc="0" normalizeH="0" baseline="0" noProof="0" dirty="0">
                <a:ln>
                  <a:noFill/>
                </a:ln>
                <a:solidFill>
                  <a:srgbClr val="0072C6">
                    <a:lumMod val="50000"/>
                  </a:srgbClr>
                </a:solidFill>
                <a:effectLst/>
                <a:uLnTx/>
                <a:uFillTx/>
              </a:rPr>
              <a:t>Run</a:t>
            </a:r>
          </a:p>
        </p:txBody>
      </p:sp>
      <p:sp>
        <p:nvSpPr>
          <p:cNvPr id="3085" name="Rounded Rectangular Callout 10">
            <a:extLst>
              <a:ext uri="{FF2B5EF4-FFF2-40B4-BE49-F238E27FC236}">
                <a16:creationId xmlns:a16="http://schemas.microsoft.com/office/drawing/2014/main" id="{700AE560-595E-BCAA-24A3-8D6A065545EC}"/>
              </a:ext>
            </a:extLst>
          </p:cNvPr>
          <p:cNvSpPr/>
          <p:nvPr/>
        </p:nvSpPr>
        <p:spPr>
          <a:xfrm>
            <a:off x="9544069" y="3441225"/>
            <a:ext cx="1554480" cy="905256"/>
          </a:xfrm>
          <a:prstGeom prst="wedgeRoundRectCallout">
            <a:avLst>
              <a:gd name="adj1" fmla="val -41475"/>
              <a:gd name="adj2" fmla="val -49150"/>
              <a:gd name="adj3" fmla="val 16667"/>
            </a:avLst>
          </a:prstGeom>
          <a:solidFill>
            <a:srgbClr val="EDF6F9"/>
          </a:solidFill>
          <a:ln w="25400" cap="flat" cmpd="sng" algn="ctr">
            <a:solidFill>
              <a:srgbClr val="002060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0" cap="none" spc="0" normalizeH="0" baseline="0" noProof="0" dirty="0">
                <a:ln>
                  <a:noFill/>
                </a:ln>
                <a:solidFill>
                  <a:srgbClr val="0072C6">
                    <a:lumMod val="50000"/>
                  </a:srgbClr>
                </a:solidFill>
                <a:effectLst/>
                <a:uLnTx/>
                <a:uFillTx/>
              </a:rPr>
              <a:t>Log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0" cap="none" spc="0" normalizeH="0" baseline="0" noProof="0" dirty="0">
                <a:ln>
                  <a:noFill/>
                </a:ln>
                <a:solidFill>
                  <a:srgbClr val="0072C6">
                    <a:lumMod val="50000"/>
                  </a:srgbClr>
                </a:solidFill>
                <a:effectLst/>
                <a:uLnTx/>
                <a:uFillTx/>
              </a:rPr>
              <a:t>Outcome</a:t>
            </a:r>
          </a:p>
        </p:txBody>
      </p:sp>
      <p:cxnSp>
        <p:nvCxnSpPr>
          <p:cNvPr id="3086" name="Straight Arrow Connector 3085">
            <a:extLst>
              <a:ext uri="{FF2B5EF4-FFF2-40B4-BE49-F238E27FC236}">
                <a16:creationId xmlns:a16="http://schemas.microsoft.com/office/drawing/2014/main" id="{AA8B7F9D-41AF-5978-4A87-CB4B554D3937}"/>
              </a:ext>
            </a:extLst>
          </p:cNvPr>
          <p:cNvCxnSpPr>
            <a:cxnSpLocks/>
            <a:endCxn id="3085" idx="1"/>
          </p:cNvCxnSpPr>
          <p:nvPr/>
        </p:nvCxnSpPr>
        <p:spPr>
          <a:xfrm>
            <a:off x="9034783" y="3892601"/>
            <a:ext cx="509286" cy="1252"/>
          </a:xfrm>
          <a:prstGeom prst="straightConnector1">
            <a:avLst/>
          </a:prstGeom>
          <a:noFill/>
          <a:ln w="25400" cap="flat" cmpd="sng" algn="ctr">
            <a:solidFill>
              <a:srgbClr val="002050"/>
            </a:solidFill>
            <a:prstDash val="solid"/>
            <a:headEnd type="none"/>
            <a:tailEnd type="triangle" w="lg" len="lg"/>
          </a:ln>
          <a:effectLst/>
        </p:spPr>
      </p:cxnSp>
      <p:cxnSp>
        <p:nvCxnSpPr>
          <p:cNvPr id="3087" name="Straight Arrow Connector 3086">
            <a:extLst>
              <a:ext uri="{FF2B5EF4-FFF2-40B4-BE49-F238E27FC236}">
                <a16:creationId xmlns:a16="http://schemas.microsoft.com/office/drawing/2014/main" id="{4AA4FB80-F198-59ED-93DA-0C6A77A12532}"/>
              </a:ext>
            </a:extLst>
          </p:cNvPr>
          <p:cNvCxnSpPr>
            <a:cxnSpLocks/>
            <a:stCxn id="3084" idx="3"/>
          </p:cNvCxnSpPr>
          <p:nvPr/>
        </p:nvCxnSpPr>
        <p:spPr>
          <a:xfrm flipV="1">
            <a:off x="7522296" y="3892601"/>
            <a:ext cx="573505" cy="1"/>
          </a:xfrm>
          <a:prstGeom prst="straightConnector1">
            <a:avLst/>
          </a:prstGeom>
          <a:noFill/>
          <a:ln w="25400" cap="flat" cmpd="sng" algn="ctr">
            <a:solidFill>
              <a:srgbClr val="002050"/>
            </a:solidFill>
            <a:prstDash val="solid"/>
            <a:headEnd type="none"/>
            <a:tailEnd type="triangle" w="lg" len="lg"/>
          </a:ln>
          <a:effectLst/>
        </p:spPr>
      </p:cxnSp>
      <p:cxnSp>
        <p:nvCxnSpPr>
          <p:cNvPr id="3088" name="Straight Arrow Connector 3087">
            <a:extLst>
              <a:ext uri="{FF2B5EF4-FFF2-40B4-BE49-F238E27FC236}">
                <a16:creationId xmlns:a16="http://schemas.microsoft.com/office/drawing/2014/main" id="{4678AEA1-2316-2E03-0BCB-FDB22B570326}"/>
              </a:ext>
            </a:extLst>
          </p:cNvPr>
          <p:cNvCxnSpPr>
            <a:cxnSpLocks/>
            <a:endCxn id="3084" idx="1"/>
          </p:cNvCxnSpPr>
          <p:nvPr/>
        </p:nvCxnSpPr>
        <p:spPr>
          <a:xfrm>
            <a:off x="6016278" y="3892601"/>
            <a:ext cx="567036" cy="1"/>
          </a:xfrm>
          <a:prstGeom prst="straightConnector1">
            <a:avLst/>
          </a:prstGeom>
          <a:noFill/>
          <a:ln w="25400" cap="flat" cmpd="sng" algn="ctr">
            <a:solidFill>
              <a:srgbClr val="002050"/>
            </a:solidFill>
            <a:prstDash val="solid"/>
            <a:headEnd type="none"/>
            <a:tailEnd type="triangle" w="lg" len="lg"/>
          </a:ln>
          <a:effectLst/>
        </p:spPr>
      </p:cxnSp>
      <p:cxnSp>
        <p:nvCxnSpPr>
          <p:cNvPr id="3089" name="Straight Arrow Connector 3088">
            <a:extLst>
              <a:ext uri="{FF2B5EF4-FFF2-40B4-BE49-F238E27FC236}">
                <a16:creationId xmlns:a16="http://schemas.microsoft.com/office/drawing/2014/main" id="{B00CCC1C-D17C-3366-B20D-8FBFADC549D1}"/>
              </a:ext>
            </a:extLst>
          </p:cNvPr>
          <p:cNvCxnSpPr>
            <a:cxnSpLocks/>
            <a:stCxn id="3083" idx="3"/>
          </p:cNvCxnSpPr>
          <p:nvPr/>
        </p:nvCxnSpPr>
        <p:spPr>
          <a:xfrm flipV="1">
            <a:off x="4548819" y="3892601"/>
            <a:ext cx="566042" cy="2460"/>
          </a:xfrm>
          <a:prstGeom prst="straightConnector1">
            <a:avLst/>
          </a:prstGeom>
          <a:noFill/>
          <a:ln w="25400" cap="flat" cmpd="sng" algn="ctr">
            <a:solidFill>
              <a:srgbClr val="002050"/>
            </a:solidFill>
            <a:prstDash val="solid"/>
            <a:headEnd type="none"/>
            <a:tailEnd type="triangle" w="lg" len="lg"/>
          </a:ln>
          <a:effectLst/>
        </p:spPr>
      </p:cxnSp>
      <p:cxnSp>
        <p:nvCxnSpPr>
          <p:cNvPr id="3090" name="Straight Arrow Connector 3089">
            <a:extLst>
              <a:ext uri="{FF2B5EF4-FFF2-40B4-BE49-F238E27FC236}">
                <a16:creationId xmlns:a16="http://schemas.microsoft.com/office/drawing/2014/main" id="{24EC40B4-534B-A498-F661-4504A84CDC95}"/>
              </a:ext>
            </a:extLst>
          </p:cNvPr>
          <p:cNvCxnSpPr>
            <a:cxnSpLocks/>
            <a:stCxn id="3082" idx="3"/>
            <a:endCxn id="3083" idx="1"/>
          </p:cNvCxnSpPr>
          <p:nvPr/>
        </p:nvCxnSpPr>
        <p:spPr>
          <a:xfrm flipV="1">
            <a:off x="2507895" y="3895061"/>
            <a:ext cx="641892" cy="1"/>
          </a:xfrm>
          <a:prstGeom prst="straightConnector1">
            <a:avLst/>
          </a:prstGeom>
          <a:noFill/>
          <a:ln w="25400" cap="flat" cmpd="sng" algn="ctr">
            <a:solidFill>
              <a:srgbClr val="002050"/>
            </a:solidFill>
            <a:prstDash val="solid"/>
            <a:headEnd type="none"/>
            <a:tailEnd type="triangle" w="lg" len="lg"/>
          </a:ln>
          <a:effectLst/>
        </p:spPr>
      </p:cxnSp>
      <p:grpSp>
        <p:nvGrpSpPr>
          <p:cNvPr id="3091" name="Group 3090">
            <a:extLst>
              <a:ext uri="{FF2B5EF4-FFF2-40B4-BE49-F238E27FC236}">
                <a16:creationId xmlns:a16="http://schemas.microsoft.com/office/drawing/2014/main" id="{BF5E9148-D923-A838-12C1-3DD436A5D751}"/>
              </a:ext>
            </a:extLst>
          </p:cNvPr>
          <p:cNvGrpSpPr/>
          <p:nvPr/>
        </p:nvGrpSpPr>
        <p:grpSpPr>
          <a:xfrm>
            <a:off x="831349" y="2154489"/>
            <a:ext cx="1990255" cy="1106177"/>
            <a:chOff x="5161350" y="1826763"/>
            <a:chExt cx="2072961" cy="1224331"/>
          </a:xfrm>
        </p:grpSpPr>
        <p:sp>
          <p:nvSpPr>
            <p:cNvPr id="3092" name="Rectangle 3091">
              <a:extLst>
                <a:ext uri="{FF2B5EF4-FFF2-40B4-BE49-F238E27FC236}">
                  <a16:creationId xmlns:a16="http://schemas.microsoft.com/office/drawing/2014/main" id="{E13834B2-619B-D1BE-D0A7-612AE62AB59C}"/>
                </a:ext>
              </a:extLst>
            </p:cNvPr>
            <p:cNvSpPr/>
            <p:nvPr/>
          </p:nvSpPr>
          <p:spPr>
            <a:xfrm>
              <a:off x="6853352" y="1840013"/>
              <a:ext cx="380959" cy="548640"/>
            </a:xfrm>
            <a:prstGeom prst="rect">
              <a:avLst/>
            </a:prstGeom>
            <a:solidFill>
              <a:srgbClr val="EDF2F4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" pitchFamily="2" charset="0"/>
                  <a:ea typeface="+mn-ea"/>
                  <a:cs typeface="+mn-cs"/>
                </a:rPr>
                <a:t>M</a:t>
              </a:r>
            </a:p>
          </p:txBody>
        </p:sp>
        <p:sp>
          <p:nvSpPr>
            <p:cNvPr id="3093" name="TextBox 3092">
              <a:extLst>
                <a:ext uri="{FF2B5EF4-FFF2-40B4-BE49-F238E27FC236}">
                  <a16:creationId xmlns:a16="http://schemas.microsoft.com/office/drawing/2014/main" id="{03D3A28B-5DCD-01D6-2E3A-AE142CEB9D7A}"/>
                </a:ext>
              </a:extLst>
            </p:cNvPr>
            <p:cNvSpPr txBox="1"/>
            <p:nvPr/>
          </p:nvSpPr>
          <p:spPr>
            <a:xfrm>
              <a:off x="5161350" y="1887276"/>
              <a:ext cx="55307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" pitchFamily="2" charset="0"/>
                </a:rPr>
                <a:t>q0</a:t>
              </a:r>
            </a:p>
          </p:txBody>
        </p:sp>
        <p:sp>
          <p:nvSpPr>
            <p:cNvPr id="3094" name="TextBox 3093">
              <a:extLst>
                <a:ext uri="{FF2B5EF4-FFF2-40B4-BE49-F238E27FC236}">
                  <a16:creationId xmlns:a16="http://schemas.microsoft.com/office/drawing/2014/main" id="{C3FB64CD-1C2F-7838-2367-47564E8C741C}"/>
                </a:ext>
              </a:extLst>
            </p:cNvPr>
            <p:cNvSpPr txBox="1"/>
            <p:nvPr/>
          </p:nvSpPr>
          <p:spPr>
            <a:xfrm>
              <a:off x="5163316" y="2549440"/>
              <a:ext cx="55307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" pitchFamily="2" charset="0"/>
                </a:rPr>
                <a:t>q1</a:t>
              </a:r>
            </a:p>
          </p:txBody>
        </p:sp>
        <p:cxnSp>
          <p:nvCxnSpPr>
            <p:cNvPr id="3095" name="Straight Connector 3094">
              <a:extLst>
                <a:ext uri="{FF2B5EF4-FFF2-40B4-BE49-F238E27FC236}">
                  <a16:creationId xmlns:a16="http://schemas.microsoft.com/office/drawing/2014/main" id="{16FD04AF-BA8D-A2A2-2877-65827D97FBD4}"/>
                </a:ext>
              </a:extLst>
            </p:cNvPr>
            <p:cNvCxnSpPr>
              <a:cxnSpLocks/>
              <a:stCxn id="3093" idx="3"/>
              <a:endCxn id="3092" idx="1"/>
            </p:cNvCxnSpPr>
            <p:nvPr/>
          </p:nvCxnSpPr>
          <p:spPr>
            <a:xfrm flipV="1">
              <a:off x="5714425" y="2114333"/>
              <a:ext cx="1138926" cy="3775"/>
            </a:xfrm>
            <a:prstGeom prst="line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3096" name="Straight Connector 3095">
              <a:extLst>
                <a:ext uri="{FF2B5EF4-FFF2-40B4-BE49-F238E27FC236}">
                  <a16:creationId xmlns:a16="http://schemas.microsoft.com/office/drawing/2014/main" id="{9AA8F526-054A-7806-3D15-1626A1E2E373}"/>
                </a:ext>
              </a:extLst>
            </p:cNvPr>
            <p:cNvCxnSpPr>
              <a:cxnSpLocks/>
              <a:stCxn id="3094" idx="3"/>
              <a:endCxn id="3097" idx="1"/>
            </p:cNvCxnSpPr>
            <p:nvPr/>
          </p:nvCxnSpPr>
          <p:spPr>
            <a:xfrm flipV="1">
              <a:off x="5716392" y="2776774"/>
              <a:ext cx="1136960" cy="3499"/>
            </a:xfrm>
            <a:prstGeom prst="line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sp>
          <p:nvSpPr>
            <p:cNvPr id="3097" name="Rectangle 3096">
              <a:extLst>
                <a:ext uri="{FF2B5EF4-FFF2-40B4-BE49-F238E27FC236}">
                  <a16:creationId xmlns:a16="http://schemas.microsoft.com/office/drawing/2014/main" id="{F428BEE6-5F6F-2ACD-5B9E-EF5C2D6612D7}"/>
                </a:ext>
              </a:extLst>
            </p:cNvPr>
            <p:cNvSpPr/>
            <p:nvPr/>
          </p:nvSpPr>
          <p:spPr>
            <a:xfrm>
              <a:off x="6853352" y="2502454"/>
              <a:ext cx="380959" cy="548640"/>
            </a:xfrm>
            <a:prstGeom prst="rect">
              <a:avLst/>
            </a:prstGeom>
            <a:solidFill>
              <a:srgbClr val="EDF2F4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" pitchFamily="2" charset="0"/>
                  <a:ea typeface="+mn-ea"/>
                  <a:cs typeface="+mn-cs"/>
                </a:rPr>
                <a:t>M</a:t>
              </a:r>
            </a:p>
          </p:txBody>
        </p:sp>
        <p:sp>
          <p:nvSpPr>
            <p:cNvPr id="3098" name="Rectangle 3097">
              <a:extLst>
                <a:ext uri="{FF2B5EF4-FFF2-40B4-BE49-F238E27FC236}">
                  <a16:creationId xmlns:a16="http://schemas.microsoft.com/office/drawing/2014/main" id="{596CE825-07CE-1B2D-04B5-9585E8A82309}"/>
                </a:ext>
              </a:extLst>
            </p:cNvPr>
            <p:cNvSpPr/>
            <p:nvPr/>
          </p:nvSpPr>
          <p:spPr>
            <a:xfrm>
              <a:off x="5824678" y="1826763"/>
              <a:ext cx="380959" cy="548640"/>
            </a:xfrm>
            <a:prstGeom prst="rect">
              <a:avLst/>
            </a:prstGeom>
            <a:solidFill>
              <a:srgbClr val="E0DDAA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" pitchFamily="2" charset="0"/>
                  <a:ea typeface="+mn-ea"/>
                  <a:cs typeface="+mn-cs"/>
                </a:rPr>
                <a:t>X</a:t>
              </a:r>
            </a:p>
          </p:txBody>
        </p:sp>
        <p:grpSp>
          <p:nvGrpSpPr>
            <p:cNvPr id="3099" name="Group 3098">
              <a:extLst>
                <a:ext uri="{FF2B5EF4-FFF2-40B4-BE49-F238E27FC236}">
                  <a16:creationId xmlns:a16="http://schemas.microsoft.com/office/drawing/2014/main" id="{CAB3602C-362D-7878-4ECE-3A774966522F}"/>
                </a:ext>
              </a:extLst>
            </p:cNvPr>
            <p:cNvGrpSpPr/>
            <p:nvPr/>
          </p:nvGrpSpPr>
          <p:grpSpPr>
            <a:xfrm>
              <a:off x="6231484" y="1978437"/>
              <a:ext cx="548640" cy="1043335"/>
              <a:chOff x="6313164" y="5194111"/>
              <a:chExt cx="360054" cy="629212"/>
            </a:xfrm>
          </p:grpSpPr>
          <p:sp>
            <p:nvSpPr>
              <p:cNvPr id="3100" name="Oval 3099">
                <a:extLst>
                  <a:ext uri="{FF2B5EF4-FFF2-40B4-BE49-F238E27FC236}">
                    <a16:creationId xmlns:a16="http://schemas.microsoft.com/office/drawing/2014/main" id="{561EA839-3450-4D0B-F8D2-4B88F658F025}"/>
                  </a:ext>
                </a:extLst>
              </p:cNvPr>
              <p:cNvSpPr/>
              <p:nvPr/>
            </p:nvSpPr>
            <p:spPr>
              <a:xfrm>
                <a:off x="6399426" y="5194111"/>
                <a:ext cx="180027" cy="165436"/>
              </a:xfrm>
              <a:prstGeom prst="ellipse">
                <a:avLst/>
              </a:prstGeom>
              <a:solidFill>
                <a:sysClr val="windowText" lastClr="000000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elvetica" pitchFamily="2" charset="0"/>
                  <a:ea typeface="+mn-ea"/>
                  <a:cs typeface="+mn-cs"/>
                </a:endParaRPr>
              </a:p>
            </p:txBody>
          </p:sp>
          <p:cxnSp>
            <p:nvCxnSpPr>
              <p:cNvPr id="3101" name="Straight Connector 3100">
                <a:extLst>
                  <a:ext uri="{FF2B5EF4-FFF2-40B4-BE49-F238E27FC236}">
                    <a16:creationId xmlns:a16="http://schemas.microsoft.com/office/drawing/2014/main" id="{B93B4DDF-EE58-3379-8D2E-B084E28FFAE4}"/>
                  </a:ext>
                </a:extLst>
              </p:cNvPr>
              <p:cNvCxnSpPr>
                <a:cxnSpLocks/>
                <a:stCxn id="3100" idx="4"/>
                <a:endCxn id="3102" idx="0"/>
              </p:cNvCxnSpPr>
              <p:nvPr/>
            </p:nvCxnSpPr>
            <p:spPr>
              <a:xfrm>
                <a:off x="6489440" y="5359547"/>
                <a:ext cx="3751" cy="132903"/>
              </a:xfrm>
              <a:prstGeom prst="line">
                <a:avLst/>
              </a:prstGeom>
              <a:noFill/>
              <a:ln w="4762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sp>
            <p:nvSpPr>
              <p:cNvPr id="3102" name="Oval 3101">
                <a:extLst>
                  <a:ext uri="{FF2B5EF4-FFF2-40B4-BE49-F238E27FC236}">
                    <a16:creationId xmlns:a16="http://schemas.microsoft.com/office/drawing/2014/main" id="{70F519FB-AD71-55E8-016B-FB77F0C5EC8A}"/>
                  </a:ext>
                </a:extLst>
              </p:cNvPr>
              <p:cNvSpPr/>
              <p:nvPr/>
            </p:nvSpPr>
            <p:spPr>
              <a:xfrm>
                <a:off x="6313164" y="5492450"/>
                <a:ext cx="360054" cy="330873"/>
              </a:xfrm>
              <a:prstGeom prst="ellipse">
                <a:avLst/>
              </a:prstGeom>
              <a:solidFill>
                <a:sysClr val="windowText" lastClr="000000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3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Helvetica" pitchFamily="2" charset="0"/>
                    <a:ea typeface="+mn-ea"/>
                    <a:cs typeface="+mn-cs"/>
                  </a:rPr>
                  <a:t>+</a:t>
                </a:r>
              </a:p>
            </p:txBody>
          </p:sp>
        </p:grpSp>
      </p:grpSp>
      <p:cxnSp>
        <p:nvCxnSpPr>
          <p:cNvPr id="3103" name="Straight Arrow Connector 3102">
            <a:extLst>
              <a:ext uri="{FF2B5EF4-FFF2-40B4-BE49-F238E27FC236}">
                <a16:creationId xmlns:a16="http://schemas.microsoft.com/office/drawing/2014/main" id="{91D03D55-3436-A7C7-692F-F099A6043A36}"/>
              </a:ext>
            </a:extLst>
          </p:cNvPr>
          <p:cNvCxnSpPr>
            <a:cxnSpLocks/>
            <a:stCxn id="3085" idx="3"/>
            <a:endCxn id="3104" idx="1"/>
          </p:cNvCxnSpPr>
          <p:nvPr/>
        </p:nvCxnSpPr>
        <p:spPr>
          <a:xfrm flipV="1">
            <a:off x="11098549" y="3892857"/>
            <a:ext cx="409674" cy="996"/>
          </a:xfrm>
          <a:prstGeom prst="straightConnector1">
            <a:avLst/>
          </a:prstGeom>
          <a:noFill/>
          <a:ln w="25400" cap="flat" cmpd="sng" algn="ctr">
            <a:solidFill>
              <a:srgbClr val="002050"/>
            </a:solidFill>
            <a:prstDash val="solid"/>
            <a:headEnd type="none"/>
            <a:tailEnd type="triangle" w="lg" len="lg"/>
          </a:ln>
          <a:effectLst/>
        </p:spPr>
      </p:cxnSp>
      <p:sp>
        <p:nvSpPr>
          <p:cNvPr id="3104" name="TextBox 3103">
            <a:extLst>
              <a:ext uri="{FF2B5EF4-FFF2-40B4-BE49-F238E27FC236}">
                <a16:creationId xmlns:a16="http://schemas.microsoft.com/office/drawing/2014/main" id="{9CFBE894-6ABC-C94A-9264-DC1CFC2B8601}"/>
              </a:ext>
            </a:extLst>
          </p:cNvPr>
          <p:cNvSpPr txBox="1"/>
          <p:nvPr/>
        </p:nvSpPr>
        <p:spPr>
          <a:xfrm>
            <a:off x="11508223" y="3662024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>
                <a:solidFill>
                  <a:srgbClr val="C00000"/>
                </a:solidFill>
                <a:cs typeface="Calibri" panose="020F0502020204030204" pitchFamily="34" charset="0"/>
              </a:rPr>
              <a:t>01</a:t>
            </a:r>
          </a:p>
        </p:txBody>
      </p:sp>
      <p:sp>
        <p:nvSpPr>
          <p:cNvPr id="3105" name="TextBox 3104">
            <a:extLst>
              <a:ext uri="{FF2B5EF4-FFF2-40B4-BE49-F238E27FC236}">
                <a16:creationId xmlns:a16="http://schemas.microsoft.com/office/drawing/2014/main" id="{CCD80A4D-61C6-E3AC-4D15-07DFD163EC12}"/>
              </a:ext>
            </a:extLst>
          </p:cNvPr>
          <p:cNvSpPr txBox="1"/>
          <p:nvPr/>
        </p:nvSpPr>
        <p:spPr>
          <a:xfrm>
            <a:off x="11519567" y="4123689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>
                <a:solidFill>
                  <a:srgbClr val="C00000"/>
                </a:solidFill>
                <a:cs typeface="Calibri" panose="020F0502020204030204" pitchFamily="34" charset="0"/>
              </a:rPr>
              <a:t>00</a:t>
            </a:r>
          </a:p>
        </p:txBody>
      </p:sp>
      <p:sp>
        <p:nvSpPr>
          <p:cNvPr id="3106" name="TextBox 3105">
            <a:extLst>
              <a:ext uri="{FF2B5EF4-FFF2-40B4-BE49-F238E27FC236}">
                <a16:creationId xmlns:a16="http://schemas.microsoft.com/office/drawing/2014/main" id="{C33C3097-0A8D-AD28-7C43-8C2442D7C76F}"/>
              </a:ext>
            </a:extLst>
          </p:cNvPr>
          <p:cNvSpPr txBox="1"/>
          <p:nvPr/>
        </p:nvSpPr>
        <p:spPr>
          <a:xfrm>
            <a:off x="11519566" y="4568554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70AD47">
                    <a:lumMod val="50000"/>
                  </a:srgbClr>
                </a:solidFill>
                <a:cs typeface="Calibri" panose="020F0502020204030204" pitchFamily="34" charset="0"/>
              </a:rPr>
              <a:t>11</a:t>
            </a:r>
          </a:p>
        </p:txBody>
      </p:sp>
      <p:sp>
        <p:nvSpPr>
          <p:cNvPr id="3107" name="TextBox 3106">
            <a:extLst>
              <a:ext uri="{FF2B5EF4-FFF2-40B4-BE49-F238E27FC236}">
                <a16:creationId xmlns:a16="http://schemas.microsoft.com/office/drawing/2014/main" id="{5D91697D-36FB-1090-D43B-8F93CA662EE5}"/>
              </a:ext>
            </a:extLst>
          </p:cNvPr>
          <p:cNvSpPr txBox="1"/>
          <p:nvPr/>
        </p:nvSpPr>
        <p:spPr>
          <a:xfrm>
            <a:off x="11519566" y="5030219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70AD47">
                    <a:lumMod val="50000"/>
                  </a:srgbClr>
                </a:solidFill>
                <a:cs typeface="Calibri" panose="020F0502020204030204" pitchFamily="34" charset="0"/>
              </a:rPr>
              <a:t>11</a:t>
            </a:r>
          </a:p>
        </p:txBody>
      </p:sp>
      <p:sp>
        <p:nvSpPr>
          <p:cNvPr id="3108" name="Lightning Bolt 3107">
            <a:extLst>
              <a:ext uri="{FF2B5EF4-FFF2-40B4-BE49-F238E27FC236}">
                <a16:creationId xmlns:a16="http://schemas.microsoft.com/office/drawing/2014/main" id="{DBDA70A3-08F0-BBB2-43F6-CFB6B594E4F9}"/>
              </a:ext>
            </a:extLst>
          </p:cNvPr>
          <p:cNvSpPr/>
          <p:nvPr/>
        </p:nvSpPr>
        <p:spPr bwMode="auto">
          <a:xfrm rot="4436091">
            <a:off x="8519610" y="2778184"/>
            <a:ext cx="463370" cy="587834"/>
          </a:xfrm>
          <a:prstGeom prst="lightningBolt">
            <a:avLst/>
          </a:prstGeom>
          <a:solidFill>
            <a:srgbClr val="FF0000"/>
          </a:solidFill>
          <a:ln w="6350" cap="flat" cmpd="sng" algn="ctr">
            <a:solidFill>
              <a:srgbClr val="E7E6E6">
                <a:lumMod val="10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Arial" panose="020B0604020202020204"/>
              <a:ea typeface="+mn-ea"/>
              <a:cs typeface="Calibri" panose="020F0502020204030204" pitchFamily="34" charset="0"/>
            </a:endParaRPr>
          </a:p>
        </p:txBody>
      </p:sp>
      <p:sp>
        <p:nvSpPr>
          <p:cNvPr id="3109" name="Rounded Rectangular Callout 10">
            <a:extLst>
              <a:ext uri="{FF2B5EF4-FFF2-40B4-BE49-F238E27FC236}">
                <a16:creationId xmlns:a16="http://schemas.microsoft.com/office/drawing/2014/main" id="{00B1B073-90E1-743D-4DEB-C2F798FA7DDF}"/>
              </a:ext>
            </a:extLst>
          </p:cNvPr>
          <p:cNvSpPr/>
          <p:nvPr/>
        </p:nvSpPr>
        <p:spPr>
          <a:xfrm>
            <a:off x="1194389" y="4532311"/>
            <a:ext cx="1464243" cy="680587"/>
          </a:xfrm>
          <a:prstGeom prst="wedgeRoundRectCallout">
            <a:avLst>
              <a:gd name="adj1" fmla="val -41475"/>
              <a:gd name="adj2" fmla="val -49150"/>
              <a:gd name="adj3" fmla="val 16667"/>
            </a:avLst>
          </a:prstGeom>
          <a:noFill/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0" cap="none" spc="0" normalizeH="0" baseline="0" noProof="0" dirty="0">
                <a:ln>
                  <a:noFill/>
                </a:ln>
                <a:solidFill>
                  <a:srgbClr val="0072C6">
                    <a:lumMod val="50000"/>
                  </a:srgbClr>
                </a:solidFill>
                <a:effectLst/>
                <a:uLnTx/>
                <a:uFillTx/>
              </a:rPr>
              <a:t>Program</a:t>
            </a:r>
          </a:p>
        </p:txBody>
      </p:sp>
      <p:sp>
        <p:nvSpPr>
          <p:cNvPr id="3110" name="Rounded Rectangular Callout 10">
            <a:extLst>
              <a:ext uri="{FF2B5EF4-FFF2-40B4-BE49-F238E27FC236}">
                <a16:creationId xmlns:a16="http://schemas.microsoft.com/office/drawing/2014/main" id="{1AFA97D3-D67B-F90D-97AA-9EE13A4B4F1B}"/>
              </a:ext>
            </a:extLst>
          </p:cNvPr>
          <p:cNvSpPr/>
          <p:nvPr/>
        </p:nvSpPr>
        <p:spPr>
          <a:xfrm>
            <a:off x="7644010" y="4537524"/>
            <a:ext cx="1887321" cy="686912"/>
          </a:xfrm>
          <a:prstGeom prst="wedgeRoundRectCallout">
            <a:avLst>
              <a:gd name="adj1" fmla="val -41475"/>
              <a:gd name="adj2" fmla="val -49150"/>
              <a:gd name="adj3" fmla="val 16667"/>
            </a:avLst>
          </a:pr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0" cap="none" spc="0" normalizeH="0" baseline="0" noProof="0" dirty="0">
                <a:ln>
                  <a:noFill/>
                </a:ln>
                <a:solidFill>
                  <a:srgbClr val="0072C6">
                    <a:lumMod val="50000"/>
                  </a:srgbClr>
                </a:solidFill>
                <a:effectLst/>
                <a:uLnTx/>
                <a:uFillTx/>
              </a:rPr>
              <a:t>Quantum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0" cap="none" spc="0" normalizeH="0" baseline="0" noProof="0" dirty="0">
                <a:ln>
                  <a:noFill/>
                </a:ln>
                <a:solidFill>
                  <a:srgbClr val="0072C6">
                    <a:lumMod val="50000"/>
                  </a:srgbClr>
                </a:solidFill>
                <a:effectLst/>
                <a:uLnTx/>
                <a:uFillTx/>
              </a:rPr>
              <a:t>Device</a:t>
            </a:r>
          </a:p>
        </p:txBody>
      </p:sp>
      <p:sp>
        <p:nvSpPr>
          <p:cNvPr id="3111" name="Rounded Rectangular Callout 10">
            <a:extLst>
              <a:ext uri="{FF2B5EF4-FFF2-40B4-BE49-F238E27FC236}">
                <a16:creationId xmlns:a16="http://schemas.microsoft.com/office/drawing/2014/main" id="{4E117F64-D17C-82A8-4C89-FB360DD9B374}"/>
              </a:ext>
            </a:extLst>
          </p:cNvPr>
          <p:cNvSpPr/>
          <p:nvPr/>
        </p:nvSpPr>
        <p:spPr>
          <a:xfrm>
            <a:off x="7497715" y="5224436"/>
            <a:ext cx="2438841" cy="457909"/>
          </a:xfrm>
          <a:prstGeom prst="wedgeRoundRectCallout">
            <a:avLst>
              <a:gd name="adj1" fmla="val -41475"/>
              <a:gd name="adj2" fmla="val -49150"/>
              <a:gd name="adj3" fmla="val 16667"/>
            </a:avLst>
          </a:pr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1" i="0" u="none" strike="noStrike" kern="0" cap="none" spc="0" normalizeH="0" baseline="0" noProof="0" dirty="0">
                <a:ln>
                  <a:noFill/>
                </a:ln>
                <a:solidFill>
                  <a:srgbClr val="0072C6">
                    <a:lumMod val="50000"/>
                  </a:srgbClr>
                </a:solidFill>
                <a:effectLst/>
                <a:uLnTx/>
                <a:uFillTx/>
              </a:rPr>
              <a:t>Repeat</a:t>
            </a:r>
            <a:r>
              <a:rPr kumimoji="0" lang="en-US" sz="2600" b="0" i="0" u="none" strike="noStrike" kern="0" cap="none" spc="0" normalizeH="0" baseline="0" noProof="0" dirty="0">
                <a:ln>
                  <a:noFill/>
                </a:ln>
                <a:solidFill>
                  <a:srgbClr val="0072C6">
                    <a:lumMod val="50000"/>
                  </a:srgbClr>
                </a:solidFill>
                <a:effectLst/>
                <a:uLnTx/>
                <a:uFillTx/>
              </a:rPr>
              <a:t> </a:t>
            </a:r>
            <a:r>
              <a:rPr kumimoji="0" lang="en-US" sz="2600" b="1" i="1" u="none" strike="noStrike" kern="0" cap="none" spc="0" normalizeH="0" baseline="0" noProof="0" dirty="0">
                <a:ln>
                  <a:noFill/>
                </a:ln>
                <a:solidFill>
                  <a:srgbClr val="0072C6">
                    <a:lumMod val="50000"/>
                  </a:srgbClr>
                </a:solidFill>
                <a:effectLst/>
                <a:uLnTx/>
                <a:uFillTx/>
              </a:rPr>
              <a:t>N</a:t>
            </a:r>
            <a:r>
              <a:rPr kumimoji="0" lang="en-US" sz="2600" b="0" i="0" u="none" strike="noStrike" kern="0" cap="none" spc="0" normalizeH="0" baseline="0" noProof="0" dirty="0">
                <a:ln>
                  <a:noFill/>
                </a:ln>
                <a:solidFill>
                  <a:srgbClr val="0072C6">
                    <a:lumMod val="50000"/>
                  </a:srgbClr>
                </a:solidFill>
                <a:effectLst/>
                <a:uLnTx/>
                <a:uFillTx/>
              </a:rPr>
              <a:t> </a:t>
            </a:r>
            <a:r>
              <a:rPr kumimoji="0" lang="en-US" sz="2600" b="1" i="0" u="none" strike="noStrike" kern="0" cap="none" spc="0" normalizeH="0" baseline="0" noProof="0" dirty="0">
                <a:ln>
                  <a:noFill/>
                </a:ln>
                <a:solidFill>
                  <a:srgbClr val="0072C6">
                    <a:lumMod val="50000"/>
                  </a:srgbClr>
                </a:solidFill>
                <a:effectLst/>
                <a:uLnTx/>
                <a:uFillTx/>
              </a:rPr>
              <a:t>trials</a:t>
            </a:r>
          </a:p>
        </p:txBody>
      </p:sp>
      <p:cxnSp>
        <p:nvCxnSpPr>
          <p:cNvPr id="3112" name="Elbow Connector 3111">
            <a:extLst>
              <a:ext uri="{FF2B5EF4-FFF2-40B4-BE49-F238E27FC236}">
                <a16:creationId xmlns:a16="http://schemas.microsoft.com/office/drawing/2014/main" id="{D217A793-E01A-52FB-4298-0F2D2952C222}"/>
              </a:ext>
            </a:extLst>
          </p:cNvPr>
          <p:cNvCxnSpPr>
            <a:cxnSpLocks/>
            <a:stCxn id="3111" idx="1"/>
            <a:endCxn id="3084" idx="2"/>
          </p:cNvCxnSpPr>
          <p:nvPr/>
        </p:nvCxnSpPr>
        <p:spPr>
          <a:xfrm rot="10800000">
            <a:off x="7052805" y="4346481"/>
            <a:ext cx="444910" cy="1106910"/>
          </a:xfrm>
          <a:prstGeom prst="bentConnector2">
            <a:avLst/>
          </a:prstGeom>
          <a:noFill/>
          <a:ln w="25400" cap="flat" cmpd="sng" algn="ctr">
            <a:solidFill>
              <a:srgbClr val="002050"/>
            </a:solidFill>
            <a:prstDash val="solid"/>
            <a:headEnd type="none"/>
            <a:tailEnd type="triangle" w="lg" len="lg"/>
          </a:ln>
          <a:effectLst/>
        </p:spPr>
      </p:cxnSp>
      <p:cxnSp>
        <p:nvCxnSpPr>
          <p:cNvPr id="3113" name="Elbow Connector 3112">
            <a:extLst>
              <a:ext uri="{FF2B5EF4-FFF2-40B4-BE49-F238E27FC236}">
                <a16:creationId xmlns:a16="http://schemas.microsoft.com/office/drawing/2014/main" id="{7B1F6680-C994-6755-392E-6B60FD460C47}"/>
              </a:ext>
            </a:extLst>
          </p:cNvPr>
          <p:cNvCxnSpPr>
            <a:cxnSpLocks/>
            <a:stCxn id="3085" idx="2"/>
            <a:endCxn id="3111" idx="3"/>
          </p:cNvCxnSpPr>
          <p:nvPr/>
        </p:nvCxnSpPr>
        <p:spPr>
          <a:xfrm rot="5400000">
            <a:off x="9575478" y="4707560"/>
            <a:ext cx="1106910" cy="384753"/>
          </a:xfrm>
          <a:prstGeom prst="bentConnector2">
            <a:avLst/>
          </a:prstGeom>
          <a:noFill/>
          <a:ln w="25400" cap="flat" cmpd="sng" algn="ctr">
            <a:solidFill>
              <a:srgbClr val="002050"/>
            </a:solidFill>
            <a:prstDash val="solid"/>
            <a:headEnd type="none"/>
            <a:tailEnd type="triangle" w="lg" len="lg"/>
          </a:ln>
          <a:effectLst/>
        </p:spPr>
      </p:cxnSp>
      <p:grpSp>
        <p:nvGrpSpPr>
          <p:cNvPr id="3118" name="Group 3117">
            <a:extLst>
              <a:ext uri="{FF2B5EF4-FFF2-40B4-BE49-F238E27FC236}">
                <a16:creationId xmlns:a16="http://schemas.microsoft.com/office/drawing/2014/main" id="{158F0A08-7C7D-6878-060E-59886A5B674D}"/>
              </a:ext>
            </a:extLst>
          </p:cNvPr>
          <p:cNvGrpSpPr/>
          <p:nvPr/>
        </p:nvGrpSpPr>
        <p:grpSpPr>
          <a:xfrm>
            <a:off x="1503745" y="5146290"/>
            <a:ext cx="857970" cy="527203"/>
            <a:chOff x="815655" y="5395829"/>
            <a:chExt cx="857970" cy="527203"/>
          </a:xfrm>
        </p:grpSpPr>
        <p:pic>
          <p:nvPicPr>
            <p:cNvPr id="3119" name="Picture 16" descr="Green Tick Checkmark Vector Icon For Checkbox Marker Symbol Stock  Illustration - Download Image Now - iStock">
              <a:extLst>
                <a:ext uri="{FF2B5EF4-FFF2-40B4-BE49-F238E27FC236}">
                  <a16:creationId xmlns:a16="http://schemas.microsoft.com/office/drawing/2014/main" id="{20317B0E-D3F5-3176-7B88-A9D6A0CB079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923" t="19761" r="16420" b="13443"/>
            <a:stretch/>
          </p:blipFill>
          <p:spPr bwMode="auto">
            <a:xfrm>
              <a:off x="815655" y="5395829"/>
              <a:ext cx="502426" cy="5272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20" name="TextBox 3119">
              <a:extLst>
                <a:ext uri="{FF2B5EF4-FFF2-40B4-BE49-F238E27FC236}">
                  <a16:creationId xmlns:a16="http://schemas.microsoft.com/office/drawing/2014/main" id="{49CEA3AF-AE9A-9D03-19D3-50D17CAD2B56}"/>
                </a:ext>
              </a:extLst>
            </p:cNvPr>
            <p:cNvSpPr txBox="1"/>
            <p:nvPr/>
          </p:nvSpPr>
          <p:spPr>
            <a:xfrm>
              <a:off x="1177976" y="5414046"/>
              <a:ext cx="4956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rgbClr val="70AD47">
                      <a:lumMod val="50000"/>
                    </a:srgbClr>
                  </a:solidFill>
                  <a:cs typeface="Calibri" panose="020F0502020204030204" pitchFamily="34" charset="0"/>
                </a:rPr>
                <a:t>11</a:t>
              </a:r>
            </a:p>
          </p:txBody>
        </p:sp>
      </p:grpSp>
      <p:sp>
        <p:nvSpPr>
          <p:cNvPr id="3121" name="Rounded Rectangular Callout 10">
            <a:extLst>
              <a:ext uri="{FF2B5EF4-FFF2-40B4-BE49-F238E27FC236}">
                <a16:creationId xmlns:a16="http://schemas.microsoft.com/office/drawing/2014/main" id="{2720A0F5-3E2B-729E-D3A2-C3EFBFC2711F}"/>
              </a:ext>
            </a:extLst>
          </p:cNvPr>
          <p:cNvSpPr/>
          <p:nvPr/>
        </p:nvSpPr>
        <p:spPr>
          <a:xfrm>
            <a:off x="4617650" y="4532311"/>
            <a:ext cx="1887321" cy="686912"/>
          </a:xfrm>
          <a:prstGeom prst="wedgeRoundRectCallout">
            <a:avLst>
              <a:gd name="adj1" fmla="val -41475"/>
              <a:gd name="adj2" fmla="val -49150"/>
              <a:gd name="adj3" fmla="val 16667"/>
            </a:avLst>
          </a:pr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0" cap="none" spc="0" normalizeH="0" baseline="0" noProof="0" dirty="0">
                <a:ln>
                  <a:noFill/>
                </a:ln>
                <a:solidFill>
                  <a:srgbClr val="0072C6">
                    <a:lumMod val="50000"/>
                  </a:srgbClr>
                </a:solidFill>
                <a:effectLst/>
                <a:uLnTx/>
                <a:uFillTx/>
              </a:rPr>
              <a:t>Quantum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0" cap="none" spc="0" normalizeH="0" baseline="0" noProof="0" dirty="0">
                <a:ln>
                  <a:noFill/>
                </a:ln>
                <a:solidFill>
                  <a:srgbClr val="0072C6">
                    <a:lumMod val="50000"/>
                  </a:srgbClr>
                </a:solidFill>
                <a:effectLst/>
                <a:uLnTx/>
                <a:uFillTx/>
              </a:rPr>
              <a:t>Executable</a:t>
            </a:r>
          </a:p>
        </p:txBody>
      </p:sp>
      <p:pic>
        <p:nvPicPr>
          <p:cNvPr id="3122" name="Picture 3121">
            <a:extLst>
              <a:ext uri="{FF2B5EF4-FFF2-40B4-BE49-F238E27FC236}">
                <a16:creationId xmlns:a16="http://schemas.microsoft.com/office/drawing/2014/main" id="{8817CE10-BEDF-45CD-CAF4-78C1E031397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89589" y="3303309"/>
            <a:ext cx="1226435" cy="118414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123" name="TextBox 3122">
                <a:extLst>
                  <a:ext uri="{FF2B5EF4-FFF2-40B4-BE49-F238E27FC236}">
                    <a16:creationId xmlns:a16="http://schemas.microsoft.com/office/drawing/2014/main" id="{FCAFE13C-99C7-1E20-D256-FEAB4C305040}"/>
                  </a:ext>
                </a:extLst>
              </p:cNvPr>
              <p:cNvSpPr txBox="1"/>
              <p:nvPr/>
            </p:nvSpPr>
            <p:spPr>
              <a:xfrm>
                <a:off x="-24003" y="1147860"/>
                <a:ext cx="12027875" cy="8592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10421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𝑃𝑟𝑜𝑏𝑎𝑏𝑖𝑙𝑖𝑡𝑦</m:t>
                      </m:r>
                      <m:r>
                        <a:rPr lang="en-US" sz="2400" b="0" i="1" dirty="0" smtClean="0">
                          <a:solidFill>
                            <a:srgbClr val="10421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rgbClr val="10421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𝑜𝑓</m:t>
                      </m:r>
                      <m:r>
                        <a:rPr lang="en-US" sz="2400" b="0" i="1" dirty="0" smtClean="0">
                          <a:solidFill>
                            <a:srgbClr val="10421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rgbClr val="10421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𝑆𝑢𝑐𝑐𝑒𝑠𝑠𝑓𝑢𝑙</m:t>
                      </m:r>
                      <m:r>
                        <a:rPr lang="en-US" sz="2400" b="0" i="1" dirty="0" smtClean="0">
                          <a:solidFill>
                            <a:srgbClr val="10421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rgbClr val="10421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𝑇𝑟𝑖𝑎𝑙</m:t>
                      </m:r>
                      <m:r>
                        <a:rPr lang="en-US" sz="2400" b="0" i="1" dirty="0" smtClean="0">
                          <a:solidFill>
                            <a:srgbClr val="10421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</m:t>
                      </m:r>
                      <m:d>
                        <m:dPr>
                          <m:ctrlPr>
                            <a:rPr lang="en-US" sz="2400" b="0" i="1" dirty="0" smtClean="0">
                              <a:solidFill>
                                <a:srgbClr val="10421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sz="2400" b="0" i="1" dirty="0" smtClean="0">
                              <a:solidFill>
                                <a:srgbClr val="10421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𝑃𝑆𝑇</m:t>
                          </m:r>
                        </m:e>
                      </m:d>
                      <m:r>
                        <a:rPr lang="en-US" sz="2400" b="0" i="1" dirty="0" smtClean="0">
                          <a:solidFill>
                            <a:srgbClr val="10421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 </m:t>
                      </m:r>
                      <m:f>
                        <m:fPr>
                          <m:ctrlPr>
                            <a:rPr lang="en-US" sz="2400" b="0" i="1" dirty="0" smtClean="0">
                              <a:solidFill>
                                <a:srgbClr val="10421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r>
                            <a:rPr lang="en-US" sz="2400" b="0" i="1" dirty="0" smtClean="0">
                              <a:solidFill>
                                <a:srgbClr val="10421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𝑁𝑢𝑚𝑏𝑒𝑟</m:t>
                          </m:r>
                          <m:r>
                            <a:rPr lang="en-US" sz="2400" b="0" i="1" dirty="0" smtClean="0">
                              <a:solidFill>
                                <a:srgbClr val="10421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 </m:t>
                          </m:r>
                          <m:r>
                            <a:rPr lang="en-US" sz="2400" b="0" i="1" dirty="0" smtClean="0">
                              <a:solidFill>
                                <a:srgbClr val="10421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𝑜𝑓</m:t>
                          </m:r>
                          <m:r>
                            <a:rPr lang="en-US" sz="2400" b="0" i="1" dirty="0" smtClean="0">
                              <a:solidFill>
                                <a:srgbClr val="10421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 </m:t>
                          </m:r>
                          <m:r>
                            <a:rPr lang="en-US" sz="2400" b="0" i="1" dirty="0" smtClean="0">
                              <a:solidFill>
                                <a:srgbClr val="10421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𝑇𝑟𝑖𝑎𝑙𝑠</m:t>
                          </m:r>
                          <m:r>
                            <a:rPr lang="en-US" sz="2400" b="0" i="1" dirty="0" smtClean="0">
                              <a:solidFill>
                                <a:srgbClr val="10421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 </m:t>
                          </m:r>
                          <m:r>
                            <a:rPr lang="en-US" sz="2400" b="0" i="1" dirty="0" smtClean="0">
                              <a:solidFill>
                                <a:srgbClr val="10421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𝑃𝑟𝑜𝑑𝑢𝑐𝑖𝑛𝑔</m:t>
                          </m:r>
                          <m:r>
                            <a:rPr lang="en-US" sz="2400" b="0" i="1" dirty="0" smtClean="0">
                              <a:solidFill>
                                <a:srgbClr val="10421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 </m:t>
                          </m:r>
                          <m:r>
                            <a:rPr lang="en-US" sz="2400" b="0" i="1" dirty="0" smtClean="0">
                              <a:solidFill>
                                <a:srgbClr val="10421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𝐶𝑜𝑟𝑟𝑒𝑐𝑡</m:t>
                          </m:r>
                          <m:r>
                            <a:rPr lang="en-US" sz="2400" b="0" i="1" dirty="0" smtClean="0">
                              <a:solidFill>
                                <a:srgbClr val="10421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 </m:t>
                          </m:r>
                          <m:r>
                            <a:rPr lang="en-US" sz="2400" b="0" i="1" dirty="0" smtClean="0">
                              <a:solidFill>
                                <a:srgbClr val="10421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𝑂𝑢𝑡𝑝𝑢𝑡</m:t>
                          </m:r>
                        </m:num>
                        <m:den>
                          <m:r>
                            <a:rPr lang="en-US" sz="2400" b="0" i="1" dirty="0" smtClean="0">
                              <a:solidFill>
                                <a:srgbClr val="10421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𝑇𝑜𝑡𝑎𝑙</m:t>
                          </m:r>
                          <m:r>
                            <a:rPr lang="en-US" sz="2400" b="0" i="1" dirty="0" smtClean="0">
                              <a:solidFill>
                                <a:srgbClr val="10421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 </m:t>
                          </m:r>
                          <m:r>
                            <a:rPr lang="en-US" sz="2400" b="0" i="1" dirty="0" smtClean="0">
                              <a:solidFill>
                                <a:srgbClr val="10421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𝑁𝑢𝑚𝑏𝑒𝑟</m:t>
                          </m:r>
                          <m:r>
                            <a:rPr lang="en-US" sz="2400" b="0" i="1" dirty="0" smtClean="0">
                              <a:solidFill>
                                <a:srgbClr val="10421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 </m:t>
                          </m:r>
                          <m:r>
                            <a:rPr lang="en-US" sz="2400" b="0" i="1" dirty="0" smtClean="0">
                              <a:solidFill>
                                <a:srgbClr val="10421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𝑜𝑓</m:t>
                          </m:r>
                          <m:r>
                            <a:rPr lang="en-US" sz="2400" b="0" i="1" dirty="0" smtClean="0">
                              <a:solidFill>
                                <a:srgbClr val="10421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 </m:t>
                          </m:r>
                          <m:r>
                            <a:rPr lang="en-US" sz="2400" b="0" i="1" dirty="0" smtClean="0">
                              <a:solidFill>
                                <a:srgbClr val="10421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𝑇𝑟𝑖𝑎𝑙𝑠</m:t>
                          </m:r>
                        </m:den>
                      </m:f>
                    </m:oMath>
                  </m:oMathPara>
                </a14:m>
                <a:endParaRPr lang="en-US" sz="2400" dirty="0">
                  <a:solidFill>
                    <a:srgbClr val="10421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123" name="TextBox 3122">
                <a:extLst>
                  <a:ext uri="{FF2B5EF4-FFF2-40B4-BE49-F238E27FC236}">
                    <a16:creationId xmlns:a16="http://schemas.microsoft.com/office/drawing/2014/main" id="{FCAFE13C-99C7-1E20-D256-FEAB4C3050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4003" y="1147860"/>
                <a:ext cx="12027875" cy="859210"/>
              </a:xfrm>
              <a:prstGeom prst="rect">
                <a:avLst/>
              </a:prstGeom>
              <a:blipFill>
                <a:blip r:embed="rId9"/>
                <a:stretch>
                  <a:fillRect t="-1471" b="-132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26" name="TextBox 3125">
            <a:extLst>
              <a:ext uri="{FF2B5EF4-FFF2-40B4-BE49-F238E27FC236}">
                <a16:creationId xmlns:a16="http://schemas.microsoft.com/office/drawing/2014/main" id="{EFB170C6-CA97-511E-B94A-62D4D0A159F1}"/>
              </a:ext>
            </a:extLst>
          </p:cNvPr>
          <p:cNvSpPr txBox="1"/>
          <p:nvPr/>
        </p:nvSpPr>
        <p:spPr>
          <a:xfrm>
            <a:off x="-885" y="6126614"/>
            <a:ext cx="12192883" cy="731520"/>
          </a:xfrm>
          <a:prstGeom prst="rect">
            <a:avLst/>
          </a:prstGeom>
          <a:solidFill>
            <a:srgbClr val="BF5700"/>
          </a:solidFill>
        </p:spPr>
        <p:txBody>
          <a:bodyPr wrap="square" rtlCol="0">
            <a:noAutofit/>
          </a:bodyPr>
          <a:lstStyle/>
          <a:p>
            <a:pPr marL="0" marR="0" lvl="0" indent="0" algn="ctr" defTabSz="10912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 dirty="0">
                <a:solidFill>
                  <a:prstClr val="white"/>
                </a:solidFill>
                <a:latin typeface="Calibri"/>
              </a:rPr>
              <a:t>How to compute PST of a Bell-Pair circuit (multiple correct answers or output is a distribution)?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04113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2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83" grpId="0" animBg="1"/>
      <p:bldP spid="3084" grpId="0" animBg="1"/>
      <p:bldP spid="3085" grpId="0" animBg="1"/>
      <p:bldP spid="3104" grpId="0"/>
      <p:bldP spid="3105" grpId="0"/>
      <p:bldP spid="3106" grpId="0"/>
      <p:bldP spid="3107" grpId="0"/>
      <p:bldP spid="3108" grpId="0" animBg="1"/>
      <p:bldP spid="3108" grpId="1" animBg="1"/>
      <p:bldP spid="3108" grpId="2" animBg="1"/>
      <p:bldP spid="3110" grpId="0" animBg="1"/>
      <p:bldP spid="3111" grpId="0" animBg="1"/>
      <p:bldP spid="3121" grpId="0" animBg="1"/>
      <p:bldP spid="3123" grpId="0"/>
      <p:bldP spid="312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>
            <a:cxnSpLocks/>
          </p:cNvCxnSpPr>
          <p:nvPr/>
        </p:nvCxnSpPr>
        <p:spPr>
          <a:xfrm>
            <a:off x="0" y="1054167"/>
            <a:ext cx="12192000" cy="0"/>
          </a:xfrm>
          <a:prstGeom prst="line">
            <a:avLst/>
          </a:prstGeom>
          <a:ln w="19050">
            <a:solidFill>
              <a:srgbClr val="BF57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3">
            <a:extLst>
              <a:ext uri="{FF2B5EF4-FFF2-40B4-BE49-F238E27FC236}">
                <a16:creationId xmlns:a16="http://schemas.microsoft.com/office/drawing/2014/main" id="{FCAF57EB-3D10-C993-E3D8-E1B965F82382}"/>
              </a:ext>
            </a:extLst>
          </p:cNvPr>
          <p:cNvSpPr txBox="1">
            <a:spLocks/>
          </p:cNvSpPr>
          <p:nvPr/>
        </p:nvSpPr>
        <p:spPr>
          <a:xfrm>
            <a:off x="164125" y="39407"/>
            <a:ext cx="12027875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baseline="0">
                <a:solidFill>
                  <a:srgbClr val="A7934B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BF5700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Distance-Based Metrics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23" name="TextBox 3122">
                <a:extLst>
                  <a:ext uri="{FF2B5EF4-FFF2-40B4-BE49-F238E27FC236}">
                    <a16:creationId xmlns:a16="http://schemas.microsoft.com/office/drawing/2014/main" id="{FCAFE13C-99C7-1E20-D256-FEAB4C305040}"/>
                  </a:ext>
                </a:extLst>
              </p:cNvPr>
              <p:cNvSpPr txBox="1"/>
              <p:nvPr/>
            </p:nvSpPr>
            <p:spPr>
              <a:xfrm>
                <a:off x="-164846" y="1127435"/>
                <a:ext cx="1252080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10421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Calibri" panose="020F0502020204030204" pitchFamily="34" charset="0"/>
                        </a:rPr>
                        <m:t>𝐻𝑒𝑙𝑙𝑖𝑛𝑔𝑒𝑟</m:t>
                      </m:r>
                      <m:r>
                        <a:rPr kumimoji="0" lang="en-US" sz="2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10421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Calibri" panose="020F0502020204030204" pitchFamily="34" charset="0"/>
                        </a:rPr>
                        <m:t> </m:t>
                      </m:r>
                      <m:r>
                        <a:rPr kumimoji="0" lang="en-US" sz="2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10421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Calibri" panose="020F0502020204030204" pitchFamily="34" charset="0"/>
                        </a:rPr>
                        <m:t>𝐷𝑖𝑠𝑡𝑎𝑛𝑐𝑒</m:t>
                      </m:r>
                      <m:r>
                        <a:rPr kumimoji="0" lang="en-US" sz="2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10421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Calibri" panose="020F0502020204030204" pitchFamily="34" charset="0"/>
                        </a:rPr>
                        <m:t>=</m:t>
                      </m:r>
                      <m:r>
                        <a:rPr kumimoji="0" lang="en-US" sz="2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10421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Calibri" panose="020F0502020204030204" pitchFamily="34" charset="0"/>
                        </a:rPr>
                        <m:t>𝑀𝑒𝑎𝑠𝑢𝑟𝑒</m:t>
                      </m:r>
                      <m:r>
                        <a:rPr kumimoji="0" lang="en-US" sz="2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10421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Calibri" panose="020F0502020204030204" pitchFamily="34" charset="0"/>
                        </a:rPr>
                        <m:t> </m:t>
                      </m:r>
                      <m:r>
                        <a:rPr kumimoji="0" lang="en-US" sz="2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10421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Calibri" panose="020F0502020204030204" pitchFamily="34" charset="0"/>
                        </a:rPr>
                        <m:t>𝑜𝑓</m:t>
                      </m:r>
                      <m:r>
                        <a:rPr kumimoji="0" lang="en-US" sz="2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10421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Calibri" panose="020F0502020204030204" pitchFamily="34" charset="0"/>
                        </a:rPr>
                        <m:t> </m:t>
                      </m:r>
                      <m:r>
                        <a:rPr kumimoji="0" lang="en-US" sz="2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10421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Calibri" panose="020F0502020204030204" pitchFamily="34" charset="0"/>
                        </a:rPr>
                        <m:t>𝑠𝑖𝑚𝑖𝑙𝑎𝑟𝑖𝑡𝑦</m:t>
                      </m:r>
                      <m:r>
                        <a:rPr kumimoji="0" lang="en-US" sz="2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10421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Calibri" panose="020F0502020204030204" pitchFamily="34" charset="0"/>
                        </a:rPr>
                        <m:t> </m:t>
                      </m:r>
                      <m:r>
                        <a:rPr kumimoji="0" lang="en-US" sz="2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10421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Calibri" panose="020F0502020204030204" pitchFamily="34" charset="0"/>
                        </a:rPr>
                        <m:t>𝑜𝑟</m:t>
                      </m:r>
                      <m:r>
                        <a:rPr kumimoji="0" lang="en-US" sz="2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10421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Calibri" panose="020F0502020204030204" pitchFamily="34" charset="0"/>
                        </a:rPr>
                        <m:t> </m:t>
                      </m:r>
                      <m:r>
                        <a:rPr kumimoji="0" lang="en-US" sz="2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10421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Calibri" panose="020F0502020204030204" pitchFamily="34" charset="0"/>
                        </a:rPr>
                        <m:t>𝑑𝑖𝑠𝑠𝑖𝑚𝑖𝑙𝑎𝑟𝑖𝑡𝑦</m:t>
                      </m:r>
                      <m:r>
                        <a:rPr kumimoji="0" lang="en-US" sz="2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10421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Calibri" panose="020F0502020204030204" pitchFamily="34" charset="0"/>
                        </a:rPr>
                        <m:t> </m:t>
                      </m:r>
                      <m:r>
                        <a:rPr kumimoji="0" lang="en-US" sz="2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10421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Calibri" panose="020F0502020204030204" pitchFamily="34" charset="0"/>
                        </a:rPr>
                        <m:t>𝑏𝑒𝑡𝑤𝑒𝑒𝑛</m:t>
                      </m:r>
                      <m:r>
                        <a:rPr kumimoji="0" lang="en-US" sz="2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10421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Calibri" panose="020F0502020204030204" pitchFamily="34" charset="0"/>
                        </a:rPr>
                        <m:t> </m:t>
                      </m:r>
                      <m:r>
                        <a:rPr kumimoji="0" lang="en-US" sz="2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10421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Calibri" panose="020F0502020204030204" pitchFamily="34" charset="0"/>
                        </a:rPr>
                        <m:t>𝑡𝑤𝑜</m:t>
                      </m:r>
                      <m:r>
                        <a:rPr kumimoji="0" lang="en-US" sz="2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10421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Calibri" panose="020F0502020204030204" pitchFamily="34" charset="0"/>
                        </a:rPr>
                        <m:t> </m:t>
                      </m:r>
                      <m:r>
                        <a:rPr kumimoji="0" lang="en-US" sz="2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10421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Calibri" panose="020F0502020204030204" pitchFamily="34" charset="0"/>
                        </a:rPr>
                        <m:t>𝑑𝑖𝑠𝑡𝑟𝑖𝑏𝑢𝑡𝑖𝑜𝑛𝑠</m:t>
                      </m:r>
                      <m:r>
                        <a:rPr kumimoji="0" lang="en-US" sz="2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10421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Calibri" panose="020F0502020204030204" pitchFamily="34" charset="0"/>
                        </a:rPr>
                        <m:t> </m:t>
                      </m:r>
                    </m:oMath>
                  </m:oMathPara>
                </a14:m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10421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123" name="TextBox 3122">
                <a:extLst>
                  <a:ext uri="{FF2B5EF4-FFF2-40B4-BE49-F238E27FC236}">
                    <a16:creationId xmlns:a16="http://schemas.microsoft.com/office/drawing/2014/main" id="{FCAFE13C-99C7-1E20-D256-FEAB4C3050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64846" y="1127435"/>
                <a:ext cx="12520803" cy="461665"/>
              </a:xfrm>
              <a:prstGeom prst="rect">
                <a:avLst/>
              </a:prstGeom>
              <a:blipFill>
                <a:blip r:embed="rId3"/>
                <a:stretch>
                  <a:fillRect b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26" name="TextBox 3125">
            <a:extLst>
              <a:ext uri="{FF2B5EF4-FFF2-40B4-BE49-F238E27FC236}">
                <a16:creationId xmlns:a16="http://schemas.microsoft.com/office/drawing/2014/main" id="{EFB170C6-CA97-511E-B94A-62D4D0A159F1}"/>
              </a:ext>
            </a:extLst>
          </p:cNvPr>
          <p:cNvSpPr txBox="1"/>
          <p:nvPr/>
        </p:nvSpPr>
        <p:spPr>
          <a:xfrm>
            <a:off x="-885" y="6126614"/>
            <a:ext cx="12192883" cy="731520"/>
          </a:xfrm>
          <a:prstGeom prst="rect">
            <a:avLst/>
          </a:prstGeom>
          <a:solidFill>
            <a:srgbClr val="BF5700"/>
          </a:solidFill>
        </p:spPr>
        <p:txBody>
          <a:bodyPr wrap="square" rtlCol="0">
            <a:noAutofit/>
          </a:bodyPr>
          <a:lstStyle/>
          <a:p>
            <a:pPr marL="0" marR="0" lvl="0" indent="0" algn="ctr" defTabSz="10912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 order to compute PST or HD, the ideal output</a:t>
            </a:r>
            <a:r>
              <a:rPr kumimoji="0" lang="en-US" sz="2400" b="0" i="0" u="none" strike="noStrike" kern="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must be known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2CC1D8BC-18E2-93F8-32BF-8DDFA69FFB0B}"/>
              </a:ext>
            </a:extLst>
          </p:cNvPr>
          <p:cNvGrpSpPr/>
          <p:nvPr/>
        </p:nvGrpSpPr>
        <p:grpSpPr>
          <a:xfrm>
            <a:off x="3973519" y="2807285"/>
            <a:ext cx="1446780" cy="1339975"/>
            <a:chOff x="5261081" y="2122416"/>
            <a:chExt cx="1446780" cy="1339975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EBEC8531-6D11-D6C8-8AB3-80054BDC732A}"/>
                </a:ext>
              </a:extLst>
            </p:cNvPr>
            <p:cNvSpPr/>
            <p:nvPr/>
          </p:nvSpPr>
          <p:spPr>
            <a:xfrm>
              <a:off x="5942375" y="2441939"/>
              <a:ext cx="254172" cy="492727"/>
            </a:xfrm>
            <a:prstGeom prst="rect">
              <a:avLst/>
            </a:prstGeom>
            <a:solidFill>
              <a:srgbClr val="C0504D">
                <a:lumMod val="60000"/>
                <a:lumOff val="40000"/>
              </a:srgbClr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lIns="0" rIns="0" rtlCol="0" anchor="ctr"/>
            <a:lstStyle/>
            <a:p>
              <a:pPr marL="0" marR="0" lvl="0" indent="0" algn="just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4E3123E4-3A0C-EE6D-FD63-D539DC38EFD4}"/>
                </a:ext>
              </a:extLst>
            </p:cNvPr>
            <p:cNvCxnSpPr>
              <a:cxnSpLocks/>
            </p:cNvCxnSpPr>
            <p:nvPr/>
          </p:nvCxnSpPr>
          <p:spPr>
            <a:xfrm>
              <a:off x="5665357" y="2934666"/>
              <a:ext cx="846278" cy="0"/>
            </a:xfrm>
            <a:prstGeom prst="straightConnector1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  <a:tailEnd type="triangle"/>
            </a:ln>
            <a:effectLst/>
          </p:spPr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0E4A021E-5253-6412-FBAA-9D9FCA277D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73872" y="2128790"/>
              <a:ext cx="6968" cy="809788"/>
            </a:xfrm>
            <a:prstGeom prst="straightConnector1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  <a:tailEnd type="triangle"/>
            </a:ln>
            <a:effectLst/>
          </p:spPr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49A8EE8A-C241-9549-D35D-D390FCA5ADA7}"/>
                </a:ext>
              </a:extLst>
            </p:cNvPr>
            <p:cNvSpPr txBox="1"/>
            <p:nvPr/>
          </p:nvSpPr>
          <p:spPr>
            <a:xfrm>
              <a:off x="5469130" y="3062281"/>
              <a:ext cx="123873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1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Outcomes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955B675E-E148-E1BC-A659-DA4BF5210E8B}"/>
                </a:ext>
              </a:extLst>
            </p:cNvPr>
            <p:cNvSpPr txBox="1"/>
            <p:nvPr/>
          </p:nvSpPr>
          <p:spPr>
            <a:xfrm>
              <a:off x="5654837" y="2862226"/>
              <a:ext cx="4844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a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6B3A3BDC-27EB-EEA4-8731-00243B6509DE}"/>
                </a:ext>
              </a:extLst>
            </p:cNvPr>
            <p:cNvSpPr txBox="1"/>
            <p:nvPr/>
          </p:nvSpPr>
          <p:spPr>
            <a:xfrm>
              <a:off x="5942375" y="2862226"/>
              <a:ext cx="4844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b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59F9A20-D674-F9D0-776E-7062E4F10947}"/>
                </a:ext>
              </a:extLst>
            </p:cNvPr>
            <p:cNvSpPr txBox="1"/>
            <p:nvPr/>
          </p:nvSpPr>
          <p:spPr>
            <a:xfrm rot="16200000">
              <a:off x="5056242" y="2327255"/>
              <a:ext cx="80978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1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Prob.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52AAB140-C0CE-FB0E-7681-00E115499E3F}"/>
                </a:ext>
              </a:extLst>
            </p:cNvPr>
            <p:cNvSpPr txBox="1"/>
            <p:nvPr/>
          </p:nvSpPr>
          <p:spPr>
            <a:xfrm>
              <a:off x="5661191" y="2133139"/>
              <a:ext cx="48449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0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A72CA088-6985-FA20-D433-534C6A939325}"/>
                </a:ext>
              </a:extLst>
            </p:cNvPr>
            <p:cNvSpPr txBox="1"/>
            <p:nvPr/>
          </p:nvSpPr>
          <p:spPr>
            <a:xfrm>
              <a:off x="5916115" y="2133139"/>
              <a:ext cx="48449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1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8DE26446-B666-DAEA-629B-5533F26DC608}"/>
              </a:ext>
            </a:extLst>
          </p:cNvPr>
          <p:cNvGrpSpPr/>
          <p:nvPr/>
        </p:nvGrpSpPr>
        <p:grpSpPr>
          <a:xfrm>
            <a:off x="5544477" y="2822674"/>
            <a:ext cx="1446780" cy="1339975"/>
            <a:chOff x="6832039" y="2137805"/>
            <a:chExt cx="1446780" cy="1339975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E282122B-A8FF-4541-F26B-8B384A0212BA}"/>
                </a:ext>
              </a:extLst>
            </p:cNvPr>
            <p:cNvSpPr/>
            <p:nvPr/>
          </p:nvSpPr>
          <p:spPr>
            <a:xfrm>
              <a:off x="7513333" y="2457328"/>
              <a:ext cx="254172" cy="492727"/>
            </a:xfrm>
            <a:prstGeom prst="rect">
              <a:avLst/>
            </a:prstGeom>
            <a:solidFill>
              <a:srgbClr val="C0504D">
                <a:lumMod val="60000"/>
                <a:lumOff val="40000"/>
              </a:srgbClr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lIns="0" rIns="0" rtlCol="0" anchor="ctr"/>
            <a:lstStyle/>
            <a:p>
              <a:pPr marL="0" marR="0" lvl="0" indent="0" algn="just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D1EA060A-9B1D-8F4B-5FBC-909DCABADA9F}"/>
                </a:ext>
              </a:extLst>
            </p:cNvPr>
            <p:cNvCxnSpPr>
              <a:cxnSpLocks/>
            </p:cNvCxnSpPr>
            <p:nvPr/>
          </p:nvCxnSpPr>
          <p:spPr>
            <a:xfrm>
              <a:off x="7236315" y="2950055"/>
              <a:ext cx="846278" cy="0"/>
            </a:xfrm>
            <a:prstGeom prst="straightConnector1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  <a:tailEnd type="triangle"/>
            </a:ln>
            <a:effectLst/>
          </p:spPr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C6745FB7-8E55-DC46-23B9-3924279821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4830" y="2144179"/>
              <a:ext cx="6968" cy="809788"/>
            </a:xfrm>
            <a:prstGeom prst="straightConnector1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  <a:tailEnd type="triangle"/>
            </a:ln>
            <a:effectLst/>
          </p:spPr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C9C0CF72-35FB-DE50-B0B8-8E5809E37F11}"/>
                </a:ext>
              </a:extLst>
            </p:cNvPr>
            <p:cNvSpPr txBox="1"/>
            <p:nvPr/>
          </p:nvSpPr>
          <p:spPr>
            <a:xfrm>
              <a:off x="7040088" y="3077670"/>
              <a:ext cx="123873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1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Outcomes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3BB8730F-832C-760F-ECA3-2AB29DC2C75D}"/>
                </a:ext>
              </a:extLst>
            </p:cNvPr>
            <p:cNvSpPr txBox="1"/>
            <p:nvPr/>
          </p:nvSpPr>
          <p:spPr>
            <a:xfrm>
              <a:off x="7225795" y="2877615"/>
              <a:ext cx="4844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a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7D5D555C-50D5-0737-569D-D4271C6F8679}"/>
                </a:ext>
              </a:extLst>
            </p:cNvPr>
            <p:cNvSpPr txBox="1"/>
            <p:nvPr/>
          </p:nvSpPr>
          <p:spPr>
            <a:xfrm>
              <a:off x="7513333" y="2877615"/>
              <a:ext cx="4844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b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77DB6C17-FA73-7CB4-E673-0DC13ADC483D}"/>
                </a:ext>
              </a:extLst>
            </p:cNvPr>
            <p:cNvSpPr txBox="1"/>
            <p:nvPr/>
          </p:nvSpPr>
          <p:spPr>
            <a:xfrm rot="16200000">
              <a:off x="6627200" y="2342644"/>
              <a:ext cx="80978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1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Prob.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D257B07E-4DE1-AD18-0BA3-35271EDE89F8}"/>
                </a:ext>
              </a:extLst>
            </p:cNvPr>
            <p:cNvSpPr txBox="1"/>
            <p:nvPr/>
          </p:nvSpPr>
          <p:spPr>
            <a:xfrm>
              <a:off x="7232149" y="2148528"/>
              <a:ext cx="48449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0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F2CEFD2E-FA8E-4E3C-3ECF-2507BA51C1AA}"/>
                </a:ext>
              </a:extLst>
            </p:cNvPr>
            <p:cNvSpPr txBox="1"/>
            <p:nvPr/>
          </p:nvSpPr>
          <p:spPr>
            <a:xfrm>
              <a:off x="7487073" y="2148528"/>
              <a:ext cx="48449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1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203E1341-5846-7E5D-AF1E-9A2349B0F945}"/>
              </a:ext>
            </a:extLst>
          </p:cNvPr>
          <p:cNvGrpSpPr/>
          <p:nvPr/>
        </p:nvGrpSpPr>
        <p:grpSpPr>
          <a:xfrm>
            <a:off x="7010400" y="2828644"/>
            <a:ext cx="1446780" cy="1339975"/>
            <a:chOff x="8297962" y="2143775"/>
            <a:chExt cx="1446780" cy="1339975"/>
          </a:xfrm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C3E1CF7C-0962-808E-3035-F4442B9F5E48}"/>
                </a:ext>
              </a:extLst>
            </p:cNvPr>
            <p:cNvSpPr/>
            <p:nvPr/>
          </p:nvSpPr>
          <p:spPr>
            <a:xfrm>
              <a:off x="8728056" y="2454866"/>
              <a:ext cx="254172" cy="492727"/>
            </a:xfrm>
            <a:prstGeom prst="rect">
              <a:avLst/>
            </a:prstGeom>
            <a:solidFill>
              <a:srgbClr val="C0504D">
                <a:lumMod val="60000"/>
                <a:lumOff val="40000"/>
              </a:srgbClr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lIns="0" rIns="0" rtlCol="0" anchor="ctr"/>
            <a:lstStyle/>
            <a:p>
              <a:pPr marL="0" marR="0" lvl="0" indent="0" algn="just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CFC119D1-99BC-365E-FF0F-61F115F58356}"/>
                </a:ext>
              </a:extLst>
            </p:cNvPr>
            <p:cNvCxnSpPr>
              <a:cxnSpLocks/>
            </p:cNvCxnSpPr>
            <p:nvPr/>
          </p:nvCxnSpPr>
          <p:spPr>
            <a:xfrm>
              <a:off x="8702238" y="2956025"/>
              <a:ext cx="846278" cy="0"/>
            </a:xfrm>
            <a:prstGeom prst="straightConnector1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  <a:tailEnd type="triangle"/>
            </a:ln>
            <a:effectLst/>
          </p:spPr>
        </p:cxnSp>
        <p:cxnSp>
          <p:nvCxnSpPr>
            <p:cNvPr id="3072" name="Straight Arrow Connector 3071">
              <a:extLst>
                <a:ext uri="{FF2B5EF4-FFF2-40B4-BE49-F238E27FC236}">
                  <a16:creationId xmlns:a16="http://schemas.microsoft.com/office/drawing/2014/main" id="{87FF7D17-EA97-C2E3-FF1D-537FC6C95F2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10753" y="2150149"/>
              <a:ext cx="6968" cy="809788"/>
            </a:xfrm>
            <a:prstGeom prst="straightConnector1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  <a:tailEnd type="triangle"/>
            </a:ln>
            <a:effectLst/>
          </p:spPr>
        </p:cxnSp>
        <p:sp>
          <p:nvSpPr>
            <p:cNvPr id="3073" name="TextBox 3072">
              <a:extLst>
                <a:ext uri="{FF2B5EF4-FFF2-40B4-BE49-F238E27FC236}">
                  <a16:creationId xmlns:a16="http://schemas.microsoft.com/office/drawing/2014/main" id="{89E329E0-EBB7-55AC-EF57-0ED630250CEC}"/>
                </a:ext>
              </a:extLst>
            </p:cNvPr>
            <p:cNvSpPr txBox="1"/>
            <p:nvPr/>
          </p:nvSpPr>
          <p:spPr>
            <a:xfrm>
              <a:off x="8506011" y="3083640"/>
              <a:ext cx="123873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1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Outcomes</a:t>
              </a:r>
            </a:p>
          </p:txBody>
        </p:sp>
        <p:sp>
          <p:nvSpPr>
            <p:cNvPr id="3074" name="TextBox 3073">
              <a:extLst>
                <a:ext uri="{FF2B5EF4-FFF2-40B4-BE49-F238E27FC236}">
                  <a16:creationId xmlns:a16="http://schemas.microsoft.com/office/drawing/2014/main" id="{2200DE3B-C93B-4AEE-F48E-F1D87A064100}"/>
                </a:ext>
              </a:extLst>
            </p:cNvPr>
            <p:cNvSpPr txBox="1"/>
            <p:nvPr/>
          </p:nvSpPr>
          <p:spPr>
            <a:xfrm>
              <a:off x="8691718" y="2883585"/>
              <a:ext cx="4844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a</a:t>
              </a:r>
            </a:p>
          </p:txBody>
        </p:sp>
        <p:sp>
          <p:nvSpPr>
            <p:cNvPr id="3075" name="TextBox 3074">
              <a:extLst>
                <a:ext uri="{FF2B5EF4-FFF2-40B4-BE49-F238E27FC236}">
                  <a16:creationId xmlns:a16="http://schemas.microsoft.com/office/drawing/2014/main" id="{6EFC1026-597A-405C-C65D-F1F4FD1FFFCC}"/>
                </a:ext>
              </a:extLst>
            </p:cNvPr>
            <p:cNvSpPr txBox="1"/>
            <p:nvPr/>
          </p:nvSpPr>
          <p:spPr>
            <a:xfrm>
              <a:off x="8979256" y="2883585"/>
              <a:ext cx="4844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b</a:t>
              </a:r>
            </a:p>
          </p:txBody>
        </p:sp>
        <p:sp>
          <p:nvSpPr>
            <p:cNvPr id="3076" name="TextBox 3075">
              <a:extLst>
                <a:ext uri="{FF2B5EF4-FFF2-40B4-BE49-F238E27FC236}">
                  <a16:creationId xmlns:a16="http://schemas.microsoft.com/office/drawing/2014/main" id="{2080F498-D459-AD8E-F68A-904D6CCB38F1}"/>
                </a:ext>
              </a:extLst>
            </p:cNvPr>
            <p:cNvSpPr txBox="1"/>
            <p:nvPr/>
          </p:nvSpPr>
          <p:spPr>
            <a:xfrm rot="16200000">
              <a:off x="8093123" y="2348614"/>
              <a:ext cx="80978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1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Prob.</a:t>
              </a:r>
            </a:p>
          </p:txBody>
        </p:sp>
        <p:sp>
          <p:nvSpPr>
            <p:cNvPr id="3077" name="TextBox 3076">
              <a:extLst>
                <a:ext uri="{FF2B5EF4-FFF2-40B4-BE49-F238E27FC236}">
                  <a16:creationId xmlns:a16="http://schemas.microsoft.com/office/drawing/2014/main" id="{09F3614A-4826-F1DA-EE6E-563EA9F14D8C}"/>
                </a:ext>
              </a:extLst>
            </p:cNvPr>
            <p:cNvSpPr txBox="1"/>
            <p:nvPr/>
          </p:nvSpPr>
          <p:spPr>
            <a:xfrm>
              <a:off x="8979255" y="2157975"/>
              <a:ext cx="48449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0</a:t>
              </a:r>
            </a:p>
          </p:txBody>
        </p:sp>
        <p:sp>
          <p:nvSpPr>
            <p:cNvPr id="3078" name="TextBox 3077">
              <a:extLst>
                <a:ext uri="{FF2B5EF4-FFF2-40B4-BE49-F238E27FC236}">
                  <a16:creationId xmlns:a16="http://schemas.microsoft.com/office/drawing/2014/main" id="{9CDA1E83-48C1-3F14-F09D-5704B0560F14}"/>
                </a:ext>
              </a:extLst>
            </p:cNvPr>
            <p:cNvSpPr txBox="1"/>
            <p:nvPr/>
          </p:nvSpPr>
          <p:spPr>
            <a:xfrm>
              <a:off x="8714237" y="2147428"/>
              <a:ext cx="48449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1</a:t>
              </a:r>
            </a:p>
          </p:txBody>
        </p:sp>
      </p:grpSp>
      <p:sp>
        <p:nvSpPr>
          <p:cNvPr id="3079" name="TextBox 3078">
            <a:extLst>
              <a:ext uri="{FF2B5EF4-FFF2-40B4-BE49-F238E27FC236}">
                <a16:creationId xmlns:a16="http://schemas.microsoft.com/office/drawing/2014/main" id="{BB0C5758-3C69-A7F7-FF7A-776A731C25EF}"/>
              </a:ext>
            </a:extLst>
          </p:cNvPr>
          <p:cNvSpPr txBox="1"/>
          <p:nvPr/>
        </p:nvSpPr>
        <p:spPr>
          <a:xfrm>
            <a:off x="4148597" y="4147260"/>
            <a:ext cx="12666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09372"/>
            <a:r>
              <a:rPr lang="en-US" sz="2400" i="1" dirty="0">
                <a:solidFill>
                  <a:srgbClr val="0072C6">
                    <a:lumMod val="50000"/>
                  </a:srgbClr>
                </a:solidFill>
                <a:latin typeface="Segoe UI"/>
              </a:rPr>
              <a:t>D1</a:t>
            </a:r>
          </a:p>
        </p:txBody>
      </p:sp>
      <p:sp>
        <p:nvSpPr>
          <p:cNvPr id="3080" name="TextBox 3079">
            <a:extLst>
              <a:ext uri="{FF2B5EF4-FFF2-40B4-BE49-F238E27FC236}">
                <a16:creationId xmlns:a16="http://schemas.microsoft.com/office/drawing/2014/main" id="{D57C7AFF-E637-7060-8079-58F90194C4F1}"/>
              </a:ext>
            </a:extLst>
          </p:cNvPr>
          <p:cNvSpPr txBox="1"/>
          <p:nvPr/>
        </p:nvSpPr>
        <p:spPr>
          <a:xfrm>
            <a:off x="5703430" y="4141440"/>
            <a:ext cx="12666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09372"/>
            <a:r>
              <a:rPr lang="en-US" sz="2400" i="1" dirty="0">
                <a:solidFill>
                  <a:srgbClr val="0072C6">
                    <a:lumMod val="50000"/>
                  </a:srgbClr>
                </a:solidFill>
                <a:latin typeface="Segoe UI"/>
              </a:rPr>
              <a:t>D2</a:t>
            </a:r>
          </a:p>
        </p:txBody>
      </p:sp>
      <p:sp>
        <p:nvSpPr>
          <p:cNvPr id="3114" name="TextBox 3113">
            <a:extLst>
              <a:ext uri="{FF2B5EF4-FFF2-40B4-BE49-F238E27FC236}">
                <a16:creationId xmlns:a16="http://schemas.microsoft.com/office/drawing/2014/main" id="{53D946A2-1229-4E30-6820-62C1F7DE7201}"/>
              </a:ext>
            </a:extLst>
          </p:cNvPr>
          <p:cNvSpPr txBox="1"/>
          <p:nvPr/>
        </p:nvSpPr>
        <p:spPr>
          <a:xfrm>
            <a:off x="7058391" y="4141440"/>
            <a:ext cx="12666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09372"/>
            <a:r>
              <a:rPr lang="en-US" sz="2400" i="1" dirty="0">
                <a:solidFill>
                  <a:srgbClr val="0072C6">
                    <a:lumMod val="50000"/>
                  </a:srgbClr>
                </a:solidFill>
                <a:latin typeface="Segoe UI"/>
              </a:rPr>
              <a:t>D3</a:t>
            </a:r>
          </a:p>
        </p:txBody>
      </p:sp>
      <p:sp>
        <p:nvSpPr>
          <p:cNvPr id="3115" name="Curved Up Arrow 3114">
            <a:extLst>
              <a:ext uri="{FF2B5EF4-FFF2-40B4-BE49-F238E27FC236}">
                <a16:creationId xmlns:a16="http://schemas.microsoft.com/office/drawing/2014/main" id="{6B07E7DE-5F9D-1E40-C13F-827C7E86122F}"/>
              </a:ext>
            </a:extLst>
          </p:cNvPr>
          <p:cNvSpPr/>
          <p:nvPr/>
        </p:nvSpPr>
        <p:spPr bwMode="auto">
          <a:xfrm>
            <a:off x="4559205" y="4579203"/>
            <a:ext cx="1980962" cy="476645"/>
          </a:xfrm>
          <a:prstGeom prst="curvedUpArrow">
            <a:avLst/>
          </a:prstGeom>
          <a:solidFill>
            <a:srgbClr val="0072C6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116" name="Rounded Rectangular Callout 10">
            <a:extLst>
              <a:ext uri="{FF2B5EF4-FFF2-40B4-BE49-F238E27FC236}">
                <a16:creationId xmlns:a16="http://schemas.microsoft.com/office/drawing/2014/main" id="{17868373-8CB1-B287-44E7-232936EE5CE9}"/>
              </a:ext>
            </a:extLst>
          </p:cNvPr>
          <p:cNvSpPr/>
          <p:nvPr/>
        </p:nvSpPr>
        <p:spPr>
          <a:xfrm>
            <a:off x="5061519" y="4534733"/>
            <a:ext cx="919970" cy="418847"/>
          </a:xfrm>
          <a:prstGeom prst="wedgeRoundRectCallout">
            <a:avLst>
              <a:gd name="adj1" fmla="val -34862"/>
              <a:gd name="adj2" fmla="val -47346"/>
              <a:gd name="adj3" fmla="val 16667"/>
            </a:avLst>
          </a:prstGeom>
          <a:solidFill>
            <a:srgbClr val="0072C6">
              <a:lumMod val="50000"/>
            </a:srgbClr>
          </a:solidFill>
          <a:ln w="25400" cap="flat" cmpd="sng" algn="ctr">
            <a:solidFill>
              <a:srgbClr val="002060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0937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HD=0</a:t>
            </a:r>
          </a:p>
        </p:txBody>
      </p:sp>
      <p:sp>
        <p:nvSpPr>
          <p:cNvPr id="3117" name="Curved Up Arrow 3116">
            <a:extLst>
              <a:ext uri="{FF2B5EF4-FFF2-40B4-BE49-F238E27FC236}">
                <a16:creationId xmlns:a16="http://schemas.microsoft.com/office/drawing/2014/main" id="{E1398620-5BB3-66ED-E491-75FA76E50263}"/>
              </a:ext>
            </a:extLst>
          </p:cNvPr>
          <p:cNvSpPr/>
          <p:nvPr/>
        </p:nvSpPr>
        <p:spPr bwMode="auto">
          <a:xfrm>
            <a:off x="4559204" y="4580863"/>
            <a:ext cx="3351961" cy="615490"/>
          </a:xfrm>
          <a:prstGeom prst="curvedUpArrow">
            <a:avLst/>
          </a:prstGeom>
          <a:solidFill>
            <a:srgbClr val="0072C6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124" name="Rounded Rectangular Callout 10">
            <a:extLst>
              <a:ext uri="{FF2B5EF4-FFF2-40B4-BE49-F238E27FC236}">
                <a16:creationId xmlns:a16="http://schemas.microsoft.com/office/drawing/2014/main" id="{B5A404D0-F02C-5805-F482-011E54128954}"/>
              </a:ext>
            </a:extLst>
          </p:cNvPr>
          <p:cNvSpPr/>
          <p:nvPr/>
        </p:nvSpPr>
        <p:spPr>
          <a:xfrm>
            <a:off x="6520524" y="4535556"/>
            <a:ext cx="919970" cy="418847"/>
          </a:xfrm>
          <a:prstGeom prst="wedgeRoundRectCallout">
            <a:avLst>
              <a:gd name="adj1" fmla="val -34862"/>
              <a:gd name="adj2" fmla="val -47346"/>
              <a:gd name="adj3" fmla="val 16667"/>
            </a:avLst>
          </a:prstGeom>
          <a:solidFill>
            <a:srgbClr val="0072C6">
              <a:lumMod val="50000"/>
            </a:srgbClr>
          </a:solidFill>
          <a:ln w="25400" cap="flat" cmpd="sng" algn="ctr">
            <a:solidFill>
              <a:srgbClr val="002060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0937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HD=1</a:t>
            </a:r>
          </a:p>
        </p:txBody>
      </p:sp>
      <p:sp>
        <p:nvSpPr>
          <p:cNvPr id="3125" name="TextBox 3124">
            <a:extLst>
              <a:ext uri="{FF2B5EF4-FFF2-40B4-BE49-F238E27FC236}">
                <a16:creationId xmlns:a16="http://schemas.microsoft.com/office/drawing/2014/main" id="{7F0E0A5D-5BE9-524D-A158-8909F88ED7EF}"/>
              </a:ext>
            </a:extLst>
          </p:cNvPr>
          <p:cNvSpPr txBox="1"/>
          <p:nvPr/>
        </p:nvSpPr>
        <p:spPr>
          <a:xfrm>
            <a:off x="0" y="1881657"/>
            <a:ext cx="104860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10421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Bounded between 0 and 1</a:t>
            </a:r>
          </a:p>
        </p:txBody>
      </p:sp>
      <p:sp>
        <p:nvSpPr>
          <p:cNvPr id="3127" name="TextBox 3126">
            <a:extLst>
              <a:ext uri="{FF2B5EF4-FFF2-40B4-BE49-F238E27FC236}">
                <a16:creationId xmlns:a16="http://schemas.microsoft.com/office/drawing/2014/main" id="{48535BC2-4402-24F1-FDFC-D1EE530B8878}"/>
              </a:ext>
            </a:extLst>
          </p:cNvPr>
          <p:cNvSpPr txBox="1"/>
          <p:nvPr/>
        </p:nvSpPr>
        <p:spPr>
          <a:xfrm>
            <a:off x="-18968" y="5472402"/>
            <a:ext cx="104860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10421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Total variational distance is also used</a:t>
            </a:r>
          </a:p>
        </p:txBody>
      </p:sp>
    </p:spTree>
    <p:extLst>
      <p:ext uri="{BB962C8B-B14F-4D97-AF65-F5344CB8AC3E}">
        <p14:creationId xmlns:p14="http://schemas.microsoft.com/office/powerpoint/2010/main" val="2788990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26" grpId="0" animBg="1"/>
      <p:bldP spid="3079" grpId="0"/>
      <p:bldP spid="3080" grpId="0"/>
      <p:bldP spid="3114" grpId="0"/>
      <p:bldP spid="3115" grpId="0" animBg="1"/>
      <p:bldP spid="3116" grpId="0" animBg="1"/>
      <p:bldP spid="3117" grpId="0" animBg="1"/>
      <p:bldP spid="3124" grpId="0" animBg="1"/>
      <p:bldP spid="3125" grpId="0"/>
      <p:bldP spid="312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>
            <a:cxnSpLocks/>
          </p:cNvCxnSpPr>
          <p:nvPr/>
        </p:nvCxnSpPr>
        <p:spPr>
          <a:xfrm>
            <a:off x="0" y="1054167"/>
            <a:ext cx="12192000" cy="0"/>
          </a:xfrm>
          <a:prstGeom prst="line">
            <a:avLst/>
          </a:prstGeom>
          <a:ln w="19050">
            <a:solidFill>
              <a:srgbClr val="BF57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3">
            <a:extLst>
              <a:ext uri="{FF2B5EF4-FFF2-40B4-BE49-F238E27FC236}">
                <a16:creationId xmlns:a16="http://schemas.microsoft.com/office/drawing/2014/main" id="{FCAF57EB-3D10-C993-E3D8-E1B965F82382}"/>
              </a:ext>
            </a:extLst>
          </p:cNvPr>
          <p:cNvSpPr txBox="1">
            <a:spLocks/>
          </p:cNvSpPr>
          <p:nvPr/>
        </p:nvSpPr>
        <p:spPr>
          <a:xfrm>
            <a:off x="164125" y="39407"/>
            <a:ext cx="12027875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baseline="0">
                <a:solidFill>
                  <a:srgbClr val="A7934B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BF5700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Entropy</a:t>
            </a:r>
          </a:p>
        </p:txBody>
      </p:sp>
      <p:sp>
        <p:nvSpPr>
          <p:cNvPr id="3126" name="TextBox 3125">
            <a:extLst>
              <a:ext uri="{FF2B5EF4-FFF2-40B4-BE49-F238E27FC236}">
                <a16:creationId xmlns:a16="http://schemas.microsoft.com/office/drawing/2014/main" id="{EFB170C6-CA97-511E-B94A-62D4D0A159F1}"/>
              </a:ext>
            </a:extLst>
          </p:cNvPr>
          <p:cNvSpPr txBox="1"/>
          <p:nvPr/>
        </p:nvSpPr>
        <p:spPr>
          <a:xfrm>
            <a:off x="-885" y="6126614"/>
            <a:ext cx="12192883" cy="731520"/>
          </a:xfrm>
          <a:prstGeom prst="rect">
            <a:avLst/>
          </a:prstGeom>
          <a:solidFill>
            <a:srgbClr val="BF5700"/>
          </a:solidFill>
        </p:spPr>
        <p:txBody>
          <a:bodyPr wrap="square" rtlCol="0">
            <a:noAutofit/>
          </a:bodyPr>
          <a:lstStyle/>
          <a:p>
            <a:pPr marL="0" marR="0" lvl="0" indent="0" algn="ctr" defTabSz="10912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 dirty="0">
                <a:solidFill>
                  <a:prstClr val="white"/>
                </a:solidFill>
                <a:latin typeface="Calibri"/>
              </a:rPr>
              <a:t>Entropy can be used to infer the amount of noise in a distribution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3161" name="Group 3160">
            <a:extLst>
              <a:ext uri="{FF2B5EF4-FFF2-40B4-BE49-F238E27FC236}">
                <a16:creationId xmlns:a16="http://schemas.microsoft.com/office/drawing/2014/main" id="{5611FE13-DD77-0B2C-ED2E-1712E22E8388}"/>
              </a:ext>
            </a:extLst>
          </p:cNvPr>
          <p:cNvGrpSpPr/>
          <p:nvPr/>
        </p:nvGrpSpPr>
        <p:grpSpPr>
          <a:xfrm>
            <a:off x="2438400" y="4042516"/>
            <a:ext cx="1519587" cy="1215284"/>
            <a:chOff x="2438400" y="4042516"/>
            <a:chExt cx="1519587" cy="1215284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94155E3F-BD39-7F73-476B-ED789736DA3A}"/>
                </a:ext>
              </a:extLst>
            </p:cNvPr>
            <p:cNvSpPr/>
            <p:nvPr/>
          </p:nvSpPr>
          <p:spPr>
            <a:xfrm>
              <a:off x="3003278" y="4325545"/>
              <a:ext cx="195942" cy="908957"/>
            </a:xfrm>
            <a:prstGeom prst="rect">
              <a:avLst/>
            </a:prstGeom>
            <a:solidFill>
              <a:srgbClr val="00B050"/>
            </a:solidFill>
            <a:ln w="9525" cap="flat" cmpd="sng" algn="ctr">
              <a:solidFill>
                <a:srgbClr val="022539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54545504-0889-BFFA-E8AA-98BDE928D880}"/>
                </a:ext>
              </a:extLst>
            </p:cNvPr>
            <p:cNvSpPr/>
            <p:nvPr/>
          </p:nvSpPr>
          <p:spPr>
            <a:xfrm>
              <a:off x="3199220" y="4565030"/>
              <a:ext cx="195942" cy="669471"/>
            </a:xfrm>
            <a:prstGeom prst="rect">
              <a:avLst/>
            </a:prstGeom>
            <a:solidFill>
              <a:srgbClr val="00B050"/>
            </a:solidFill>
            <a:ln w="9525" cap="flat" cmpd="sng" algn="ctr">
              <a:solidFill>
                <a:srgbClr val="022539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081" name="Rectangle 3080">
              <a:extLst>
                <a:ext uri="{FF2B5EF4-FFF2-40B4-BE49-F238E27FC236}">
                  <a16:creationId xmlns:a16="http://schemas.microsoft.com/office/drawing/2014/main" id="{100F0E40-C2C2-1D53-711F-5B6BDE09C405}"/>
                </a:ext>
              </a:extLst>
            </p:cNvPr>
            <p:cNvSpPr/>
            <p:nvPr/>
          </p:nvSpPr>
          <p:spPr>
            <a:xfrm>
              <a:off x="2807336" y="4554143"/>
              <a:ext cx="195942" cy="669471"/>
            </a:xfrm>
            <a:prstGeom prst="rect">
              <a:avLst/>
            </a:prstGeom>
            <a:solidFill>
              <a:srgbClr val="00B050"/>
            </a:solidFill>
            <a:ln w="9525" cap="flat" cmpd="sng" algn="ctr">
              <a:solidFill>
                <a:srgbClr val="022539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3082" name="Group 3081">
              <a:extLst>
                <a:ext uri="{FF2B5EF4-FFF2-40B4-BE49-F238E27FC236}">
                  <a16:creationId xmlns:a16="http://schemas.microsoft.com/office/drawing/2014/main" id="{8142C6D5-1549-A03A-5782-3DDCBCD22F33}"/>
                </a:ext>
              </a:extLst>
            </p:cNvPr>
            <p:cNvGrpSpPr/>
            <p:nvPr/>
          </p:nvGrpSpPr>
          <p:grpSpPr>
            <a:xfrm>
              <a:off x="2438400" y="4042516"/>
              <a:ext cx="1519587" cy="1215284"/>
              <a:chOff x="9537292" y="2045273"/>
              <a:chExt cx="2566218" cy="1764409"/>
            </a:xfrm>
          </p:grpSpPr>
          <p:cxnSp>
            <p:nvCxnSpPr>
              <p:cNvPr id="3083" name="Straight Arrow Connector 3082">
                <a:extLst>
                  <a:ext uri="{FF2B5EF4-FFF2-40B4-BE49-F238E27FC236}">
                    <a16:creationId xmlns:a16="http://schemas.microsoft.com/office/drawing/2014/main" id="{146C6353-C59E-264F-BFFE-AB7F60C5CC3B}"/>
                  </a:ext>
                </a:extLst>
              </p:cNvPr>
              <p:cNvCxnSpPr/>
              <p:nvPr/>
            </p:nvCxnSpPr>
            <p:spPr>
              <a:xfrm>
                <a:off x="9547123" y="3801969"/>
                <a:ext cx="2556387" cy="0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022539"/>
                </a:solidFill>
                <a:prstDash val="solid"/>
                <a:tailEnd type="triangle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3084" name="Straight Arrow Connector 3083">
                <a:extLst>
                  <a:ext uri="{FF2B5EF4-FFF2-40B4-BE49-F238E27FC236}">
                    <a16:creationId xmlns:a16="http://schemas.microsoft.com/office/drawing/2014/main" id="{9C19660F-0510-FB7F-D686-5B1FC23C75B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537292" y="2045273"/>
                <a:ext cx="0" cy="1764409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022539"/>
                </a:solidFill>
                <a:prstDash val="solid"/>
                <a:tailEnd type="triangle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</p:grpSp>
      </p:grpSp>
      <p:grpSp>
        <p:nvGrpSpPr>
          <p:cNvPr id="3086" name="Group 3085">
            <a:extLst>
              <a:ext uri="{FF2B5EF4-FFF2-40B4-BE49-F238E27FC236}">
                <a16:creationId xmlns:a16="http://schemas.microsoft.com/office/drawing/2014/main" id="{08FC5058-34FE-198F-585F-367A1C43FD3D}"/>
              </a:ext>
            </a:extLst>
          </p:cNvPr>
          <p:cNvGrpSpPr/>
          <p:nvPr/>
        </p:nvGrpSpPr>
        <p:grpSpPr>
          <a:xfrm>
            <a:off x="7402946" y="4008330"/>
            <a:ext cx="2066724" cy="1215284"/>
            <a:chOff x="3152972" y="3331028"/>
            <a:chExt cx="2066724" cy="1215284"/>
          </a:xfrm>
        </p:grpSpPr>
        <p:sp>
          <p:nvSpPr>
            <p:cNvPr id="3087" name="Rectangle 3086">
              <a:extLst>
                <a:ext uri="{FF2B5EF4-FFF2-40B4-BE49-F238E27FC236}">
                  <a16:creationId xmlns:a16="http://schemas.microsoft.com/office/drawing/2014/main" id="{742DD4AF-BDF9-628E-999A-61F4707EBD87}"/>
                </a:ext>
              </a:extLst>
            </p:cNvPr>
            <p:cNvSpPr/>
            <p:nvPr/>
          </p:nvSpPr>
          <p:spPr>
            <a:xfrm>
              <a:off x="3717850" y="3614057"/>
              <a:ext cx="195942" cy="908957"/>
            </a:xfrm>
            <a:prstGeom prst="rect">
              <a:avLst/>
            </a:prstGeom>
            <a:solidFill>
              <a:srgbClr val="F06E33">
                <a:lumMod val="20000"/>
                <a:lumOff val="80000"/>
              </a:srgbClr>
            </a:solidFill>
            <a:ln w="9525" cap="flat" cmpd="sng" algn="ctr">
              <a:solidFill>
                <a:srgbClr val="022539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088" name="Rectangle 3087">
              <a:extLst>
                <a:ext uri="{FF2B5EF4-FFF2-40B4-BE49-F238E27FC236}">
                  <a16:creationId xmlns:a16="http://schemas.microsoft.com/office/drawing/2014/main" id="{FC1F21F2-80C2-C356-F33E-FA6C29445005}"/>
                </a:ext>
              </a:extLst>
            </p:cNvPr>
            <p:cNvSpPr/>
            <p:nvPr/>
          </p:nvSpPr>
          <p:spPr>
            <a:xfrm>
              <a:off x="3913792" y="3853542"/>
              <a:ext cx="195942" cy="669471"/>
            </a:xfrm>
            <a:prstGeom prst="rect">
              <a:avLst/>
            </a:prstGeom>
            <a:solidFill>
              <a:srgbClr val="F06E33">
                <a:lumMod val="20000"/>
                <a:lumOff val="80000"/>
              </a:srgbClr>
            </a:solidFill>
            <a:ln w="9525" cap="flat" cmpd="sng" algn="ctr">
              <a:solidFill>
                <a:srgbClr val="022539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089" name="Rectangle 3088">
              <a:extLst>
                <a:ext uri="{FF2B5EF4-FFF2-40B4-BE49-F238E27FC236}">
                  <a16:creationId xmlns:a16="http://schemas.microsoft.com/office/drawing/2014/main" id="{C31FE288-A066-AA3E-D53E-2883F21DA258}"/>
                </a:ext>
              </a:extLst>
            </p:cNvPr>
            <p:cNvSpPr/>
            <p:nvPr/>
          </p:nvSpPr>
          <p:spPr>
            <a:xfrm>
              <a:off x="3521907" y="3865954"/>
              <a:ext cx="195942" cy="669471"/>
            </a:xfrm>
            <a:prstGeom prst="rect">
              <a:avLst/>
            </a:prstGeom>
            <a:solidFill>
              <a:srgbClr val="F06E33">
                <a:lumMod val="20000"/>
                <a:lumOff val="80000"/>
              </a:srgbClr>
            </a:solidFill>
            <a:ln w="9525" cap="flat" cmpd="sng" algn="ctr">
              <a:solidFill>
                <a:srgbClr val="022539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3090" name="Group 3089">
              <a:extLst>
                <a:ext uri="{FF2B5EF4-FFF2-40B4-BE49-F238E27FC236}">
                  <a16:creationId xmlns:a16="http://schemas.microsoft.com/office/drawing/2014/main" id="{B040F5CF-804F-FA08-DA36-A0D31F69CC87}"/>
                </a:ext>
              </a:extLst>
            </p:cNvPr>
            <p:cNvGrpSpPr/>
            <p:nvPr/>
          </p:nvGrpSpPr>
          <p:grpSpPr>
            <a:xfrm>
              <a:off x="3152972" y="3331028"/>
              <a:ext cx="2066724" cy="1215284"/>
              <a:chOff x="9537292" y="2045273"/>
              <a:chExt cx="2566218" cy="1764409"/>
            </a:xfrm>
          </p:grpSpPr>
          <p:cxnSp>
            <p:nvCxnSpPr>
              <p:cNvPr id="3097" name="Straight Arrow Connector 3096">
                <a:extLst>
                  <a:ext uri="{FF2B5EF4-FFF2-40B4-BE49-F238E27FC236}">
                    <a16:creationId xmlns:a16="http://schemas.microsoft.com/office/drawing/2014/main" id="{FAE2C871-C3AA-58C3-46A0-358833D7736B}"/>
                  </a:ext>
                </a:extLst>
              </p:cNvPr>
              <p:cNvCxnSpPr/>
              <p:nvPr/>
            </p:nvCxnSpPr>
            <p:spPr>
              <a:xfrm>
                <a:off x="9547123" y="3801969"/>
                <a:ext cx="2556387" cy="0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022539"/>
                </a:solidFill>
                <a:prstDash val="solid"/>
                <a:tailEnd type="triangle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3098" name="Straight Arrow Connector 3097">
                <a:extLst>
                  <a:ext uri="{FF2B5EF4-FFF2-40B4-BE49-F238E27FC236}">
                    <a16:creationId xmlns:a16="http://schemas.microsoft.com/office/drawing/2014/main" id="{84EDB813-0BB0-0D6F-C5CA-E496FC97953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537292" y="2045273"/>
                <a:ext cx="0" cy="1764409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022539"/>
                </a:solidFill>
                <a:prstDash val="solid"/>
                <a:tailEnd type="triangle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</p:grpSp>
        <p:sp>
          <p:nvSpPr>
            <p:cNvPr id="3092" name="Rectangle 3091">
              <a:extLst>
                <a:ext uri="{FF2B5EF4-FFF2-40B4-BE49-F238E27FC236}">
                  <a16:creationId xmlns:a16="http://schemas.microsoft.com/office/drawing/2014/main" id="{1FC74A79-B336-2967-221F-2A05F875E9C7}"/>
                </a:ext>
              </a:extLst>
            </p:cNvPr>
            <p:cNvSpPr/>
            <p:nvPr/>
          </p:nvSpPr>
          <p:spPr>
            <a:xfrm>
              <a:off x="4117625" y="4095646"/>
              <a:ext cx="195941" cy="427367"/>
            </a:xfrm>
            <a:prstGeom prst="rect">
              <a:avLst/>
            </a:prstGeom>
            <a:solidFill>
              <a:srgbClr val="F06E33">
                <a:lumMod val="20000"/>
                <a:lumOff val="80000"/>
              </a:srgbClr>
            </a:solidFill>
            <a:ln w="9525" cap="flat" cmpd="sng" algn="ctr">
              <a:solidFill>
                <a:srgbClr val="022539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093" name="Rectangle 3092">
              <a:extLst>
                <a:ext uri="{FF2B5EF4-FFF2-40B4-BE49-F238E27FC236}">
                  <a16:creationId xmlns:a16="http://schemas.microsoft.com/office/drawing/2014/main" id="{E29D165B-9770-C6E6-4578-C5A773EF4AE6}"/>
                </a:ext>
              </a:extLst>
            </p:cNvPr>
            <p:cNvSpPr/>
            <p:nvPr/>
          </p:nvSpPr>
          <p:spPr>
            <a:xfrm>
              <a:off x="3319630" y="4110845"/>
              <a:ext cx="195941" cy="427367"/>
            </a:xfrm>
            <a:prstGeom prst="rect">
              <a:avLst/>
            </a:prstGeom>
            <a:solidFill>
              <a:srgbClr val="F06E33">
                <a:lumMod val="20000"/>
                <a:lumOff val="80000"/>
              </a:srgbClr>
            </a:solidFill>
            <a:ln w="9525" cap="flat" cmpd="sng" algn="ctr">
              <a:solidFill>
                <a:srgbClr val="022539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094" name="Rectangle 3093">
              <a:extLst>
                <a:ext uri="{FF2B5EF4-FFF2-40B4-BE49-F238E27FC236}">
                  <a16:creationId xmlns:a16="http://schemas.microsoft.com/office/drawing/2014/main" id="{C8700C27-26B6-FDC2-7FEB-A320DEA54D08}"/>
                </a:ext>
              </a:extLst>
            </p:cNvPr>
            <p:cNvSpPr/>
            <p:nvPr/>
          </p:nvSpPr>
          <p:spPr>
            <a:xfrm>
              <a:off x="4321108" y="4251262"/>
              <a:ext cx="195941" cy="271751"/>
            </a:xfrm>
            <a:prstGeom prst="rect">
              <a:avLst/>
            </a:prstGeom>
            <a:solidFill>
              <a:srgbClr val="F06E33">
                <a:lumMod val="20000"/>
                <a:lumOff val="80000"/>
              </a:srgbClr>
            </a:solidFill>
            <a:ln w="9525" cap="flat" cmpd="sng" algn="ctr">
              <a:solidFill>
                <a:srgbClr val="022539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095" name="Rectangle 3094">
              <a:extLst>
                <a:ext uri="{FF2B5EF4-FFF2-40B4-BE49-F238E27FC236}">
                  <a16:creationId xmlns:a16="http://schemas.microsoft.com/office/drawing/2014/main" id="{FF2E2A6A-12A3-0D04-F0E7-3D4EDF3AA252}"/>
                </a:ext>
              </a:extLst>
            </p:cNvPr>
            <p:cNvSpPr/>
            <p:nvPr/>
          </p:nvSpPr>
          <p:spPr>
            <a:xfrm>
              <a:off x="4517049" y="4314528"/>
              <a:ext cx="188024" cy="208485"/>
            </a:xfrm>
            <a:prstGeom prst="rect">
              <a:avLst/>
            </a:prstGeom>
            <a:solidFill>
              <a:srgbClr val="F06E33">
                <a:lumMod val="20000"/>
                <a:lumOff val="80000"/>
              </a:srgbClr>
            </a:solidFill>
            <a:ln w="9525" cap="flat" cmpd="sng" algn="ctr">
              <a:solidFill>
                <a:srgbClr val="022539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096" name="Rectangle 3095">
              <a:extLst>
                <a:ext uri="{FF2B5EF4-FFF2-40B4-BE49-F238E27FC236}">
                  <a16:creationId xmlns:a16="http://schemas.microsoft.com/office/drawing/2014/main" id="{6D78C38C-DD31-F279-BC8E-C6DE363AF8A3}"/>
                </a:ext>
              </a:extLst>
            </p:cNvPr>
            <p:cNvSpPr/>
            <p:nvPr/>
          </p:nvSpPr>
          <p:spPr>
            <a:xfrm>
              <a:off x="4713393" y="4387138"/>
              <a:ext cx="176550" cy="135876"/>
            </a:xfrm>
            <a:prstGeom prst="rect">
              <a:avLst/>
            </a:prstGeom>
            <a:solidFill>
              <a:srgbClr val="F06E33">
                <a:lumMod val="20000"/>
                <a:lumOff val="80000"/>
              </a:srgbClr>
            </a:solidFill>
            <a:ln w="9525" cap="flat" cmpd="sng" algn="ctr">
              <a:solidFill>
                <a:srgbClr val="022539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158" name="TextBox 3157">
                <a:extLst>
                  <a:ext uri="{FF2B5EF4-FFF2-40B4-BE49-F238E27FC236}">
                    <a16:creationId xmlns:a16="http://schemas.microsoft.com/office/drawing/2014/main" id="{814CEF60-20EE-B133-3924-5831F05CF609}"/>
                  </a:ext>
                </a:extLst>
              </p:cNvPr>
              <p:cNvSpPr txBox="1"/>
              <p:nvPr/>
            </p:nvSpPr>
            <p:spPr>
              <a:xfrm>
                <a:off x="91723" y="2032642"/>
                <a:ext cx="845913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marR="0" lvl="0" indent="-4572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en-US" sz="2400" dirty="0">
                    <a:solidFill>
                      <a:srgbClr val="10421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Let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10421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𝑃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rgbClr val="10421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10421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2400" dirty="0">
                    <a:solidFill>
                      <a:srgbClr val="10421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be the probability of sampling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10421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</m:oMath>
                </a14:m>
                <a:endParaRPr lang="en-US" sz="2400" dirty="0">
                  <a:solidFill>
                    <a:srgbClr val="10421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158" name="TextBox 3157">
                <a:extLst>
                  <a:ext uri="{FF2B5EF4-FFF2-40B4-BE49-F238E27FC236}">
                    <a16:creationId xmlns:a16="http://schemas.microsoft.com/office/drawing/2014/main" id="{814CEF60-20EE-B133-3924-5831F05CF6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23" y="2032642"/>
                <a:ext cx="8459135" cy="461665"/>
              </a:xfrm>
              <a:prstGeom prst="rect">
                <a:avLst/>
              </a:prstGeom>
              <a:blipFill>
                <a:blip r:embed="rId4"/>
                <a:stretch>
                  <a:fillRect l="-1049" t="-7895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59" name="TextBox 3158">
                <a:extLst>
                  <a:ext uri="{FF2B5EF4-FFF2-40B4-BE49-F238E27FC236}">
                    <a16:creationId xmlns:a16="http://schemas.microsoft.com/office/drawing/2014/main" id="{371C0E13-7C9B-472D-CDDF-F4D54208F82A}"/>
                  </a:ext>
                </a:extLst>
              </p:cNvPr>
              <p:cNvSpPr txBox="1"/>
              <p:nvPr/>
            </p:nvSpPr>
            <p:spPr>
              <a:xfrm>
                <a:off x="91723" y="2912113"/>
                <a:ext cx="6916864" cy="4629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marR="0" lvl="0" indent="-4572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10421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𝐸𝑛𝑡𝑟𝑜𝑝𝑦</m:t>
                    </m:r>
                    <m:r>
                      <a:rPr lang="en-US" sz="2400" i="1" dirty="0" smtClean="0">
                        <a:solidFill>
                          <a:srgbClr val="10421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=−</m:t>
                    </m:r>
                    <m:nary>
                      <m:naryPr>
                        <m:chr m:val="∑"/>
                        <m:ctrlPr>
                          <a:rPr lang="en-US" sz="2400" b="0" i="1" dirty="0" smtClean="0">
                            <a:solidFill>
                              <a:srgbClr val="10421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b="0" i="1" dirty="0" smtClean="0">
                            <a:solidFill>
                              <a:srgbClr val="10421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  <m:r>
                          <a:rPr lang="en-US" sz="2400" b="0" i="1" dirty="0" smtClean="0">
                            <a:solidFill>
                              <a:srgbClr val="10421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=1</m:t>
                        </m:r>
                      </m:sub>
                      <m:sup>
                        <m:r>
                          <a:rPr lang="en-US" sz="2400" b="0" i="1" dirty="0" smtClean="0">
                            <a:solidFill>
                              <a:srgbClr val="10421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sup>
                      <m:e>
                        <m:r>
                          <a:rPr lang="en-US" sz="2400" b="0" i="1" dirty="0" smtClean="0">
                            <a:solidFill>
                              <a:srgbClr val="10421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𝑃</m:t>
                        </m:r>
                        <m:d>
                          <m:dPr>
                            <m:ctrlPr>
                              <a:rPr lang="en-US" sz="2400" b="0" i="1" dirty="0" smtClean="0">
                                <a:solidFill>
                                  <a:srgbClr val="10421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2400" b="0" i="1" dirty="0" smtClean="0">
                                <a:solidFill>
                                  <a:srgbClr val="10421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𝑥</m:t>
                            </m:r>
                            <m:r>
                              <a:rPr lang="en-US" sz="2400" b="0" i="1" baseline="-25000" dirty="0" smtClean="0">
                                <a:solidFill>
                                  <a:srgbClr val="10421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e>
                        </m:d>
                        <m:r>
                          <a:rPr lang="en-US" sz="2400" b="0" i="1" dirty="0" smtClean="0">
                            <a:solidFill>
                              <a:srgbClr val="10421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𝑙𝑜𝑔</m:t>
                        </m:r>
                        <m:r>
                          <a:rPr lang="en-US" sz="2400" b="0" i="1" baseline="-25000" dirty="0" smtClean="0">
                            <a:solidFill>
                              <a:srgbClr val="10421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𝑏</m:t>
                        </m:r>
                        <m:r>
                          <a:rPr lang="en-US" sz="2400" b="0" i="1" dirty="0" smtClean="0">
                            <a:solidFill>
                              <a:srgbClr val="10421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𝑃</m:t>
                        </m:r>
                        <m:r>
                          <a:rPr lang="en-US" sz="2400" b="0" i="1" dirty="0" smtClean="0">
                            <a:solidFill>
                              <a:srgbClr val="10421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(</m:t>
                        </m:r>
                        <m:r>
                          <a:rPr lang="en-US" sz="2400" b="0" i="1" dirty="0" smtClean="0">
                            <a:solidFill>
                              <a:srgbClr val="10421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𝑥𝑖</m:t>
                        </m:r>
                        <m:r>
                          <a:rPr lang="en-US" sz="2400" b="0" i="1" dirty="0" smtClean="0">
                            <a:solidFill>
                              <a:srgbClr val="10421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)</m:t>
                        </m:r>
                      </m:e>
                    </m:nary>
                  </m:oMath>
                </a14:m>
                <a:endParaRPr lang="en-US" sz="2400" dirty="0">
                  <a:solidFill>
                    <a:srgbClr val="10421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159" name="TextBox 3158">
                <a:extLst>
                  <a:ext uri="{FF2B5EF4-FFF2-40B4-BE49-F238E27FC236}">
                    <a16:creationId xmlns:a16="http://schemas.microsoft.com/office/drawing/2014/main" id="{371C0E13-7C9B-472D-CDDF-F4D54208F8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23" y="2912113"/>
                <a:ext cx="6916864" cy="462947"/>
              </a:xfrm>
              <a:prstGeom prst="rect">
                <a:avLst/>
              </a:prstGeom>
              <a:blipFill>
                <a:blip r:embed="rId5"/>
                <a:stretch>
                  <a:fillRect l="-1284" t="-127027" b="-1918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60" name="TextBox 3159">
            <a:extLst>
              <a:ext uri="{FF2B5EF4-FFF2-40B4-BE49-F238E27FC236}">
                <a16:creationId xmlns:a16="http://schemas.microsoft.com/office/drawing/2014/main" id="{C67EEA1B-9CDB-0821-80A6-C792CA28C116}"/>
              </a:ext>
            </a:extLst>
          </p:cNvPr>
          <p:cNvSpPr txBox="1"/>
          <p:nvPr/>
        </p:nvSpPr>
        <p:spPr>
          <a:xfrm>
            <a:off x="93536" y="1174215"/>
            <a:ext cx="104860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10421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Entropy</a:t>
            </a:r>
            <a:r>
              <a:rPr kumimoji="0" lang="en-US" sz="2400" b="0" i="0" u="none" strike="noStrike" kern="1200" cap="none" spc="0" normalizeH="0" noProof="0" dirty="0">
                <a:ln>
                  <a:noFill/>
                </a:ln>
                <a:solidFill>
                  <a:srgbClr val="10421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is a measure of randomness (noise) in a system 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10421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1194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26" grpId="0" animBg="1"/>
      <p:bldP spid="3158" grpId="0"/>
      <p:bldP spid="315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>
            <a:cxnSpLocks/>
          </p:cNvCxnSpPr>
          <p:nvPr/>
        </p:nvCxnSpPr>
        <p:spPr>
          <a:xfrm>
            <a:off x="0" y="1054167"/>
            <a:ext cx="12192000" cy="0"/>
          </a:xfrm>
          <a:prstGeom prst="line">
            <a:avLst/>
          </a:prstGeom>
          <a:ln w="19050">
            <a:solidFill>
              <a:srgbClr val="BF57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3">
            <a:extLst>
              <a:ext uri="{FF2B5EF4-FFF2-40B4-BE49-F238E27FC236}">
                <a16:creationId xmlns:a16="http://schemas.microsoft.com/office/drawing/2014/main" id="{FCAF57EB-3D10-C993-E3D8-E1B965F82382}"/>
              </a:ext>
            </a:extLst>
          </p:cNvPr>
          <p:cNvSpPr txBox="1">
            <a:spLocks/>
          </p:cNvSpPr>
          <p:nvPr/>
        </p:nvSpPr>
        <p:spPr>
          <a:xfrm>
            <a:off x="164125" y="39407"/>
            <a:ext cx="12027875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baseline="0">
                <a:solidFill>
                  <a:srgbClr val="A7934B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BF5700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Why And How To Compare Two Quantum Computers?</a:t>
            </a:r>
          </a:p>
        </p:txBody>
      </p:sp>
      <p:sp>
        <p:nvSpPr>
          <p:cNvPr id="3126" name="TextBox 3125">
            <a:extLst>
              <a:ext uri="{FF2B5EF4-FFF2-40B4-BE49-F238E27FC236}">
                <a16:creationId xmlns:a16="http://schemas.microsoft.com/office/drawing/2014/main" id="{EFB170C6-CA97-511E-B94A-62D4D0A159F1}"/>
              </a:ext>
            </a:extLst>
          </p:cNvPr>
          <p:cNvSpPr txBox="1"/>
          <p:nvPr/>
        </p:nvSpPr>
        <p:spPr>
          <a:xfrm>
            <a:off x="-885" y="6126614"/>
            <a:ext cx="12192883" cy="731520"/>
          </a:xfrm>
          <a:prstGeom prst="rect">
            <a:avLst/>
          </a:prstGeom>
          <a:solidFill>
            <a:srgbClr val="BF5700"/>
          </a:solidFill>
        </p:spPr>
        <p:txBody>
          <a:bodyPr wrap="square" rtlCol="0">
            <a:noAutofit/>
          </a:bodyPr>
          <a:lstStyle/>
          <a:p>
            <a:pPr marL="0" marR="0" lvl="0" indent="0" algn="ctr" defTabSz="10912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 dirty="0">
                <a:solidFill>
                  <a:prstClr val="white"/>
                </a:solidFill>
                <a:latin typeface="Calibri"/>
              </a:rPr>
              <a:t>There are many caveats in benchmarking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158" name="TextBox 3157">
            <a:extLst>
              <a:ext uri="{FF2B5EF4-FFF2-40B4-BE49-F238E27FC236}">
                <a16:creationId xmlns:a16="http://schemas.microsoft.com/office/drawing/2014/main" id="{814CEF60-20EE-B133-3924-5831F05CF609}"/>
              </a:ext>
            </a:extLst>
          </p:cNvPr>
          <p:cNvSpPr txBox="1"/>
          <p:nvPr/>
        </p:nvSpPr>
        <p:spPr>
          <a:xfrm>
            <a:off x="93536" y="2056870"/>
            <a:ext cx="84591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10421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Enables</a:t>
            </a:r>
            <a:r>
              <a:rPr kumimoji="0" lang="en-US" sz="2400" b="0" i="0" u="none" strike="noStrike" kern="1200" cap="none" spc="0" normalizeH="0" noProof="0" dirty="0">
                <a:ln>
                  <a:noFill/>
                </a:ln>
                <a:solidFill>
                  <a:srgbClr val="10421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us to compare the performance of the software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10421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160" name="TextBox 3159">
            <a:extLst>
              <a:ext uri="{FF2B5EF4-FFF2-40B4-BE49-F238E27FC236}">
                <a16:creationId xmlns:a16="http://schemas.microsoft.com/office/drawing/2014/main" id="{C67EEA1B-9CDB-0821-80A6-C792CA28C116}"/>
              </a:ext>
            </a:extLst>
          </p:cNvPr>
          <p:cNvSpPr txBox="1"/>
          <p:nvPr/>
        </p:nvSpPr>
        <p:spPr>
          <a:xfrm>
            <a:off x="93536" y="1174215"/>
            <a:ext cx="104860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10421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Quantify and compare the effectiveness of one quantum hardware over another</a:t>
            </a:r>
          </a:p>
        </p:txBody>
      </p:sp>
      <p:pic>
        <p:nvPicPr>
          <p:cNvPr id="9220" name="Picture 4" descr="Introducing M1 Pro and M1 Max: the most powerful chips Apple has ever built  - Apple">
            <a:extLst>
              <a:ext uri="{FF2B5EF4-FFF2-40B4-BE49-F238E27FC236}">
                <a16:creationId xmlns:a16="http://schemas.microsoft.com/office/drawing/2014/main" id="{6D5BC5E0-9303-BE45-834E-48F595CB84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714" y="3128442"/>
            <a:ext cx="4360862" cy="2834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Intel core processor">
            <a:extLst>
              <a:ext uri="{FF2B5EF4-FFF2-40B4-BE49-F238E27FC236}">
                <a16:creationId xmlns:a16="http://schemas.microsoft.com/office/drawing/2014/main" id="{A37FBE2A-2D1F-91DD-80EA-E1BFD6AA43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01" t="10000" r="29864" b="10000"/>
          <a:stretch/>
        </p:blipFill>
        <p:spPr bwMode="auto">
          <a:xfrm>
            <a:off x="5336576" y="3641502"/>
            <a:ext cx="2014875" cy="1808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Picture 8" descr="AMD touts Ryzen 7 5800X3D as world's best gaming processor, with receipts |  PCWorld">
            <a:extLst>
              <a:ext uri="{FF2B5EF4-FFF2-40B4-BE49-F238E27FC236}">
                <a16:creationId xmlns:a16="http://schemas.microsoft.com/office/drawing/2014/main" id="{A793F905-FB6E-E6CA-C5F8-3551676A40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0257" y="3884354"/>
            <a:ext cx="2362146" cy="1322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DF6C527A-0C70-1EDD-3DBA-7B9EE3789BF3}"/>
              </a:ext>
            </a:extLst>
          </p:cNvPr>
          <p:cNvSpPr/>
          <p:nvPr/>
        </p:nvSpPr>
        <p:spPr>
          <a:xfrm>
            <a:off x="81617" y="5428410"/>
            <a:ext cx="12027878" cy="640080"/>
          </a:xfrm>
          <a:prstGeom prst="roundRect">
            <a:avLst>
              <a:gd name="adj" fmla="val 10000"/>
            </a:avLst>
          </a:prstGeom>
          <a:solidFill>
            <a:srgbClr val="5C9BA4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Benchmarking is common even in classical systems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874FBB-A260-05CA-8729-967AAF5E57F1}"/>
              </a:ext>
            </a:extLst>
          </p:cNvPr>
          <p:cNvSpPr txBox="1"/>
          <p:nvPr/>
        </p:nvSpPr>
        <p:spPr>
          <a:xfrm>
            <a:off x="81617" y="2939525"/>
            <a:ext cx="84591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10421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Set technology milestones and track progress</a:t>
            </a:r>
          </a:p>
        </p:txBody>
      </p:sp>
    </p:spTree>
    <p:extLst>
      <p:ext uri="{BB962C8B-B14F-4D97-AF65-F5344CB8AC3E}">
        <p14:creationId xmlns:p14="http://schemas.microsoft.com/office/powerpoint/2010/main" val="1437314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26" grpId="0" animBg="1"/>
      <p:bldP spid="3158" grpId="0"/>
      <p:bldP spid="2" grpId="0" animBg="1"/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>
            <a:cxnSpLocks/>
          </p:cNvCxnSpPr>
          <p:nvPr/>
        </p:nvCxnSpPr>
        <p:spPr>
          <a:xfrm>
            <a:off x="0" y="1054167"/>
            <a:ext cx="12192000" cy="0"/>
          </a:xfrm>
          <a:prstGeom prst="line">
            <a:avLst/>
          </a:prstGeom>
          <a:ln w="19050">
            <a:solidFill>
              <a:srgbClr val="BF57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3">
            <a:extLst>
              <a:ext uri="{FF2B5EF4-FFF2-40B4-BE49-F238E27FC236}">
                <a16:creationId xmlns:a16="http://schemas.microsoft.com/office/drawing/2014/main" id="{FCAF57EB-3D10-C993-E3D8-E1B965F82382}"/>
              </a:ext>
            </a:extLst>
          </p:cNvPr>
          <p:cNvSpPr txBox="1">
            <a:spLocks/>
          </p:cNvSpPr>
          <p:nvPr/>
        </p:nvSpPr>
        <p:spPr>
          <a:xfrm>
            <a:off x="164125" y="39407"/>
            <a:ext cx="12027875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baseline="0">
                <a:solidFill>
                  <a:srgbClr val="A7934B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BF5700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Analogy</a:t>
            </a:r>
          </a:p>
        </p:txBody>
      </p:sp>
      <p:sp>
        <p:nvSpPr>
          <p:cNvPr id="3126" name="TextBox 3125">
            <a:extLst>
              <a:ext uri="{FF2B5EF4-FFF2-40B4-BE49-F238E27FC236}">
                <a16:creationId xmlns:a16="http://schemas.microsoft.com/office/drawing/2014/main" id="{EFB170C6-CA97-511E-B94A-62D4D0A159F1}"/>
              </a:ext>
            </a:extLst>
          </p:cNvPr>
          <p:cNvSpPr txBox="1"/>
          <p:nvPr/>
        </p:nvSpPr>
        <p:spPr>
          <a:xfrm>
            <a:off x="-885" y="6126614"/>
            <a:ext cx="12192883" cy="731520"/>
          </a:xfrm>
          <a:prstGeom prst="rect">
            <a:avLst/>
          </a:prstGeom>
          <a:solidFill>
            <a:srgbClr val="BF5700"/>
          </a:solidFill>
        </p:spPr>
        <p:txBody>
          <a:bodyPr wrap="square" rtlCol="0">
            <a:noAutofit/>
          </a:bodyPr>
          <a:lstStyle/>
          <a:p>
            <a:pPr marL="0" marR="0" lvl="0" indent="0" algn="ctr" defTabSz="10912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 dirty="0">
                <a:solidFill>
                  <a:prstClr val="white"/>
                </a:solidFill>
                <a:latin typeface="Calibri"/>
              </a:rPr>
              <a:t>Classical-&gt; execution time, Quantum-&gt; reliability/ application fidelity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8" name="Content Placeholder 6">
            <a:extLst>
              <a:ext uri="{FF2B5EF4-FFF2-40B4-BE49-F238E27FC236}">
                <a16:creationId xmlns:a16="http://schemas.microsoft.com/office/drawing/2014/main" id="{21AA95B9-7E2F-CB10-C6B0-2689FCBF31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73" y="4418703"/>
            <a:ext cx="5829300" cy="15552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7C611A0-83A6-F20C-7D71-191922F1C2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0743" y="1185401"/>
            <a:ext cx="8429625" cy="22288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CAAAC09-4785-6CF3-2937-AEEFC33A26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5827" y="4344684"/>
            <a:ext cx="5829300" cy="150495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928E171-4C3B-83A8-D9F7-D9D6EE607CDC}"/>
              </a:ext>
            </a:extLst>
          </p:cNvPr>
          <p:cNvSpPr txBox="1"/>
          <p:nvPr/>
        </p:nvSpPr>
        <p:spPr>
          <a:xfrm>
            <a:off x="370033" y="3850151"/>
            <a:ext cx="5262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rgbClr val="022539"/>
                </a:solidFill>
                <a:latin typeface="Arial" charset="0"/>
              </a:rPr>
              <a:t>Most suitable hardware for a given application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1DDBCCE-C44D-24E5-BFDC-303597DDA8FA}"/>
              </a:ext>
            </a:extLst>
          </p:cNvPr>
          <p:cNvSpPr txBox="1"/>
          <p:nvPr/>
        </p:nvSpPr>
        <p:spPr>
          <a:xfrm>
            <a:off x="7032327" y="3850151"/>
            <a:ext cx="3877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rgbClr val="022539"/>
                </a:solidFill>
                <a:latin typeface="Arial" charset="0"/>
              </a:rPr>
              <a:t>Best Hardware for on an average*</a:t>
            </a:r>
          </a:p>
        </p:txBody>
      </p:sp>
    </p:spTree>
    <p:extLst>
      <p:ext uri="{BB962C8B-B14F-4D97-AF65-F5344CB8AC3E}">
        <p14:creationId xmlns:p14="http://schemas.microsoft.com/office/powerpoint/2010/main" val="682141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26" grpId="0" animBg="1"/>
      <p:bldP spid="12" grpId="0"/>
      <p:bldP spid="1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>
            <a:cxnSpLocks/>
          </p:cNvCxnSpPr>
          <p:nvPr/>
        </p:nvCxnSpPr>
        <p:spPr>
          <a:xfrm>
            <a:off x="0" y="1054167"/>
            <a:ext cx="12192000" cy="0"/>
          </a:xfrm>
          <a:prstGeom prst="line">
            <a:avLst/>
          </a:prstGeom>
          <a:ln w="19050">
            <a:solidFill>
              <a:srgbClr val="BF57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3">
            <a:extLst>
              <a:ext uri="{FF2B5EF4-FFF2-40B4-BE49-F238E27FC236}">
                <a16:creationId xmlns:a16="http://schemas.microsoft.com/office/drawing/2014/main" id="{FCAF57EB-3D10-C993-E3D8-E1B965F82382}"/>
              </a:ext>
            </a:extLst>
          </p:cNvPr>
          <p:cNvSpPr txBox="1">
            <a:spLocks/>
          </p:cNvSpPr>
          <p:nvPr/>
        </p:nvSpPr>
        <p:spPr>
          <a:xfrm>
            <a:off x="164125" y="39407"/>
            <a:ext cx="12027875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baseline="0">
                <a:solidFill>
                  <a:srgbClr val="A7934B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BF5700"/>
                </a:solidFill>
              </a:rPr>
              <a:t>Quantum Volume [Introduced by IBM]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BF5700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3126" name="TextBox 3125">
            <a:extLst>
              <a:ext uri="{FF2B5EF4-FFF2-40B4-BE49-F238E27FC236}">
                <a16:creationId xmlns:a16="http://schemas.microsoft.com/office/drawing/2014/main" id="{EFB170C6-CA97-511E-B94A-62D4D0A159F1}"/>
              </a:ext>
            </a:extLst>
          </p:cNvPr>
          <p:cNvSpPr txBox="1"/>
          <p:nvPr/>
        </p:nvSpPr>
        <p:spPr>
          <a:xfrm>
            <a:off x="-885" y="6126614"/>
            <a:ext cx="12192883" cy="731520"/>
          </a:xfrm>
          <a:prstGeom prst="rect">
            <a:avLst/>
          </a:prstGeom>
          <a:solidFill>
            <a:srgbClr val="BF5700"/>
          </a:solidFill>
        </p:spPr>
        <p:txBody>
          <a:bodyPr wrap="square" rtlCol="0">
            <a:noAutofit/>
          </a:bodyPr>
          <a:lstStyle/>
          <a:p>
            <a:pPr marL="0" marR="0" lvl="0" indent="0" algn="ctr" defTabSz="10912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How to design quantum volume</a:t>
            </a:r>
            <a:r>
              <a:rPr kumimoji="0" lang="en-US" sz="2400" b="0" i="0" u="none" strike="noStrike" kern="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circuits?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7E7E7A71-4C73-32EC-2B42-CE33C3830B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4125" y="1331888"/>
            <a:ext cx="10972800" cy="4154984"/>
          </a:xfrm>
          <a:noFill/>
        </p:spPr>
        <p:txBody>
          <a:bodyPr wrap="square" rtlCol="0">
            <a:spAutoFit/>
          </a:bodyPr>
          <a:lstStyle/>
          <a:p>
            <a:pPr marL="342900" indent="-342900" defTabSz="914400">
              <a:spcBef>
                <a:spcPts val="0"/>
              </a:spcBef>
              <a:buFont typeface="Arial" panose="020B0604020202020204" pitchFamily="34" charset="0"/>
            </a:pPr>
            <a:r>
              <a:rPr lang="en-US" sz="2400" dirty="0">
                <a:solidFill>
                  <a:srgbClr val="10421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 need a metric that will capture – Number of qubits, gate fidelity, coherence time, connectivity, cross-talk, spectator errors ..</a:t>
            </a:r>
          </a:p>
          <a:p>
            <a:pPr marL="342900" indent="-342900" defTabSz="914400">
              <a:spcBef>
                <a:spcPts val="0"/>
              </a:spcBef>
              <a:buFont typeface="Arial" panose="020B0604020202020204" pitchFamily="34" charset="0"/>
            </a:pPr>
            <a:endParaRPr lang="en-US" sz="2400" dirty="0">
              <a:solidFill>
                <a:srgbClr val="10421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 defTabSz="914400">
              <a:spcBef>
                <a:spcPts val="0"/>
              </a:spcBef>
              <a:buFont typeface="Arial" panose="020B0604020202020204" pitchFamily="34" charset="0"/>
            </a:pPr>
            <a:endParaRPr lang="en-US" sz="2400" dirty="0">
              <a:solidFill>
                <a:srgbClr val="10421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 defTabSz="914400">
              <a:spcBef>
                <a:spcPts val="0"/>
              </a:spcBef>
              <a:buFont typeface="Arial" panose="020B0604020202020204" pitchFamily="34" charset="0"/>
            </a:pPr>
            <a:endParaRPr lang="en-US" sz="2400" dirty="0">
              <a:solidFill>
                <a:srgbClr val="10421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 defTabSz="914400">
              <a:spcBef>
                <a:spcPts val="0"/>
              </a:spcBef>
              <a:buFont typeface="Arial" panose="020B0604020202020204" pitchFamily="34" charset="0"/>
            </a:pPr>
            <a:r>
              <a:rPr lang="en-US" sz="2400" dirty="0">
                <a:solidFill>
                  <a:srgbClr val="10421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 want benchmarking circuits to be parametrizable as opposed to be fixed</a:t>
            </a:r>
          </a:p>
          <a:p>
            <a:pPr marL="342900" indent="-342900" defTabSz="914400">
              <a:spcBef>
                <a:spcPts val="0"/>
              </a:spcBef>
              <a:buFont typeface="Arial" panose="020B0604020202020204" pitchFamily="34" charset="0"/>
            </a:pPr>
            <a:endParaRPr lang="en-US" sz="2400" dirty="0">
              <a:solidFill>
                <a:srgbClr val="10421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 defTabSz="914400">
              <a:spcBef>
                <a:spcPts val="0"/>
              </a:spcBef>
              <a:buFont typeface="Arial" panose="020B0604020202020204" pitchFamily="34" charset="0"/>
            </a:pPr>
            <a:endParaRPr lang="en-US" sz="2400" dirty="0">
              <a:solidFill>
                <a:srgbClr val="10421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 defTabSz="914400">
              <a:spcBef>
                <a:spcPts val="0"/>
              </a:spcBef>
              <a:buFont typeface="Arial" panose="020B0604020202020204" pitchFamily="34" charset="0"/>
            </a:pPr>
            <a:endParaRPr lang="en-US" sz="2400" dirty="0">
              <a:solidFill>
                <a:srgbClr val="10421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 defTabSz="914400">
              <a:spcBef>
                <a:spcPts val="0"/>
              </a:spcBef>
              <a:buFont typeface="Arial" panose="020B0604020202020204" pitchFamily="34" charset="0"/>
            </a:pPr>
            <a:r>
              <a:rPr lang="en-US" sz="2400" dirty="0">
                <a:solidFill>
                  <a:srgbClr val="10421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IBM Quantum Volume satisfy above two properties </a:t>
            </a:r>
          </a:p>
          <a:p>
            <a:pPr marL="342900" indent="-342900" defTabSz="914400">
              <a:spcBef>
                <a:spcPts val="0"/>
              </a:spcBef>
              <a:buFont typeface="Arial" panose="020B0604020202020204" pitchFamily="34" charset="0"/>
            </a:pPr>
            <a:endParaRPr lang="en-US" sz="2400" dirty="0">
              <a:solidFill>
                <a:srgbClr val="10421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8164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2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>
            <a:cxnSpLocks/>
          </p:cNvCxnSpPr>
          <p:nvPr/>
        </p:nvCxnSpPr>
        <p:spPr>
          <a:xfrm>
            <a:off x="0" y="1054167"/>
            <a:ext cx="12192000" cy="0"/>
          </a:xfrm>
          <a:prstGeom prst="line">
            <a:avLst/>
          </a:prstGeom>
          <a:ln w="19050">
            <a:solidFill>
              <a:srgbClr val="BF57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3">
            <a:extLst>
              <a:ext uri="{FF2B5EF4-FFF2-40B4-BE49-F238E27FC236}">
                <a16:creationId xmlns:a16="http://schemas.microsoft.com/office/drawing/2014/main" id="{FCAF57EB-3D10-C993-E3D8-E1B965F82382}"/>
              </a:ext>
            </a:extLst>
          </p:cNvPr>
          <p:cNvSpPr txBox="1">
            <a:spLocks/>
          </p:cNvSpPr>
          <p:nvPr/>
        </p:nvSpPr>
        <p:spPr>
          <a:xfrm>
            <a:off x="164125" y="39407"/>
            <a:ext cx="12027875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baseline="0">
                <a:solidFill>
                  <a:srgbClr val="A7934B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BF5700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Quantum Volume [Introduced by IBM]</a:t>
            </a:r>
          </a:p>
        </p:txBody>
      </p:sp>
      <p:sp>
        <p:nvSpPr>
          <p:cNvPr id="3126" name="TextBox 3125">
            <a:extLst>
              <a:ext uri="{FF2B5EF4-FFF2-40B4-BE49-F238E27FC236}">
                <a16:creationId xmlns:a16="http://schemas.microsoft.com/office/drawing/2014/main" id="{EFB170C6-CA97-511E-B94A-62D4D0A159F1}"/>
              </a:ext>
            </a:extLst>
          </p:cNvPr>
          <p:cNvSpPr txBox="1"/>
          <p:nvPr/>
        </p:nvSpPr>
        <p:spPr>
          <a:xfrm>
            <a:off x="-885" y="6126614"/>
            <a:ext cx="12192883" cy="731520"/>
          </a:xfrm>
          <a:prstGeom prst="rect">
            <a:avLst/>
          </a:prstGeom>
          <a:solidFill>
            <a:srgbClr val="BF5700"/>
          </a:solidFill>
        </p:spPr>
        <p:txBody>
          <a:bodyPr wrap="square" rtlCol="0">
            <a:noAutofit/>
          </a:bodyPr>
          <a:lstStyle/>
          <a:p>
            <a:pPr marL="0" marR="0" lvl="0" indent="0" algn="ctr" defTabSz="10912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Higher Quantum</a:t>
            </a:r>
            <a:r>
              <a:rPr kumimoji="0" lang="en-US" sz="2400" b="0" i="0" u="none" strike="noStrike" kern="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Volume (QV) is better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75CA0BA-B718-3E4D-EFD4-E4F998672FD0}"/>
              </a:ext>
            </a:extLst>
          </p:cNvPr>
          <p:cNvSpPr txBox="1">
            <a:spLocks/>
          </p:cNvSpPr>
          <p:nvPr/>
        </p:nvSpPr>
        <p:spPr>
          <a:xfrm>
            <a:off x="0" y="1209664"/>
            <a:ext cx="12496800" cy="4770537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342900" indent="-342900">
              <a:spcBef>
                <a:spcPts val="0"/>
              </a:spcBef>
              <a:buFont typeface="Arial" panose="020B0604020202020204" pitchFamily="34" charset="0"/>
              <a:buChar char="•"/>
              <a:defRPr sz="2400">
                <a:solidFill>
                  <a:srgbClr val="10421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990575" indent="-380990" defTabSz="609585">
              <a:spcBef>
                <a:spcPct val="20000"/>
              </a:spcBef>
              <a:buFont typeface="Arial"/>
              <a:buChar char="–"/>
              <a:defRPr sz="3733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3962" indent="-304792" defTabSz="609585">
              <a:spcBef>
                <a:spcPct val="20000"/>
              </a:spcBef>
              <a:buFont typeface="Arial"/>
              <a:buChar char="•"/>
              <a:defRPr sz="32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133547" indent="-304792" defTabSz="609585">
              <a:spcBef>
                <a:spcPct val="20000"/>
              </a:spcBef>
              <a:buFont typeface="Arial"/>
              <a:buChar char="–"/>
              <a:defRPr sz="2667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743131" indent="-304792" defTabSz="609585">
              <a:spcBef>
                <a:spcPct val="20000"/>
              </a:spcBef>
              <a:buFont typeface="Arial"/>
              <a:buChar char="»"/>
              <a:defRPr sz="2667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defTabSz="609585">
              <a:spcBef>
                <a:spcPct val="20000"/>
              </a:spcBef>
              <a:buFont typeface="Arial"/>
              <a:buChar char="•"/>
              <a:defRPr sz="2667"/>
            </a:lvl6pPr>
            <a:lvl7pPr marL="3962301" indent="-304792" defTabSz="609585">
              <a:spcBef>
                <a:spcPct val="20000"/>
              </a:spcBef>
              <a:buFont typeface="Arial"/>
              <a:buChar char="•"/>
              <a:defRPr sz="2667"/>
            </a:lvl7pPr>
            <a:lvl8pPr marL="4571886" indent="-304792" defTabSz="609585">
              <a:spcBef>
                <a:spcPct val="20000"/>
              </a:spcBef>
              <a:buFont typeface="Arial"/>
              <a:buChar char="•"/>
              <a:defRPr sz="2667"/>
            </a:lvl8pPr>
            <a:lvl9pPr marL="5181470" indent="-304792" defTabSz="609585">
              <a:spcBef>
                <a:spcPct val="20000"/>
              </a:spcBef>
              <a:buFont typeface="Arial"/>
              <a:buChar char="•"/>
              <a:defRPr sz="2667"/>
            </a:lvl9pPr>
          </a:lstStyle>
          <a:p>
            <a:r>
              <a:rPr lang="en-US" dirty="0"/>
              <a:t>Generate randomized circuits that produce output distribution (P) </a:t>
            </a:r>
          </a:p>
          <a:p>
            <a:endParaRPr lang="en-US" dirty="0"/>
          </a:p>
          <a:p>
            <a:r>
              <a:rPr lang="en-US" dirty="0"/>
              <a:t>In P, the heavy strings are output strings with higher than median probability of occurrence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Start with “x” qubits and  “x” circuit depth, generate large number of random circuits</a:t>
            </a:r>
          </a:p>
          <a:p>
            <a:endParaRPr lang="en-US" dirty="0"/>
          </a:p>
          <a:p>
            <a:r>
              <a:rPr lang="en-US" dirty="0"/>
              <a:t>Run each circuit on simulator get list of heavy strings, then run on real machine, if real machine can produce 2/3 of the heavy strings then it’s a success </a:t>
            </a:r>
          </a:p>
          <a:p>
            <a:endParaRPr lang="en-US" dirty="0"/>
          </a:p>
          <a:p>
            <a:r>
              <a:rPr lang="en-US" dirty="0"/>
              <a:t> Try the same for “x+1” </a:t>
            </a:r>
          </a:p>
          <a:p>
            <a:endParaRPr lang="en-US" b="1" dirty="0"/>
          </a:p>
          <a:p>
            <a:r>
              <a:rPr lang="en-US" b="1" dirty="0"/>
              <a:t>Quantum volume = 2</a:t>
            </a:r>
            <a:r>
              <a:rPr lang="en-US" b="1" baseline="30000" dirty="0"/>
              <a:t>x </a:t>
            </a:r>
          </a:p>
          <a:p>
            <a:pPr marL="0" indent="0">
              <a:buNone/>
            </a:pPr>
            <a:endParaRPr lang="en-US" baseline="30000" dirty="0"/>
          </a:p>
        </p:txBody>
      </p:sp>
    </p:spTree>
    <p:extLst>
      <p:ext uri="{BB962C8B-B14F-4D97-AF65-F5344CB8AC3E}">
        <p14:creationId xmlns:p14="http://schemas.microsoft.com/office/powerpoint/2010/main" val="490171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2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>
            <a:cxnSpLocks/>
          </p:cNvCxnSpPr>
          <p:nvPr/>
        </p:nvCxnSpPr>
        <p:spPr>
          <a:xfrm>
            <a:off x="0" y="1054167"/>
            <a:ext cx="12192000" cy="0"/>
          </a:xfrm>
          <a:prstGeom prst="line">
            <a:avLst/>
          </a:prstGeom>
          <a:ln w="19050">
            <a:solidFill>
              <a:srgbClr val="BF57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3">
            <a:extLst>
              <a:ext uri="{FF2B5EF4-FFF2-40B4-BE49-F238E27FC236}">
                <a16:creationId xmlns:a16="http://schemas.microsoft.com/office/drawing/2014/main" id="{FCAF57EB-3D10-C993-E3D8-E1B965F82382}"/>
              </a:ext>
            </a:extLst>
          </p:cNvPr>
          <p:cNvSpPr txBox="1">
            <a:spLocks/>
          </p:cNvSpPr>
          <p:nvPr/>
        </p:nvSpPr>
        <p:spPr>
          <a:xfrm>
            <a:off x="164125" y="39407"/>
            <a:ext cx="12027875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baseline="0">
                <a:solidFill>
                  <a:srgbClr val="A7934B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BF5700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Quantum Volume Of IBM Hardware</a:t>
            </a:r>
          </a:p>
        </p:txBody>
      </p:sp>
      <p:sp>
        <p:nvSpPr>
          <p:cNvPr id="3126" name="TextBox 3125">
            <a:extLst>
              <a:ext uri="{FF2B5EF4-FFF2-40B4-BE49-F238E27FC236}">
                <a16:creationId xmlns:a16="http://schemas.microsoft.com/office/drawing/2014/main" id="{EFB170C6-CA97-511E-B94A-62D4D0A159F1}"/>
              </a:ext>
            </a:extLst>
          </p:cNvPr>
          <p:cNvSpPr txBox="1"/>
          <p:nvPr/>
        </p:nvSpPr>
        <p:spPr>
          <a:xfrm>
            <a:off x="-885" y="6126614"/>
            <a:ext cx="12192883" cy="731520"/>
          </a:xfrm>
          <a:prstGeom prst="rect">
            <a:avLst/>
          </a:prstGeom>
          <a:solidFill>
            <a:srgbClr val="BF5700"/>
          </a:solidFill>
        </p:spPr>
        <p:txBody>
          <a:bodyPr wrap="square" rtlCol="0">
            <a:noAutofit/>
          </a:bodyPr>
          <a:lstStyle/>
          <a:p>
            <a:pPr marL="0" marR="0" lvl="0" indent="0" algn="ctr" defTabSz="10912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What is the drawback of this approach?</a:t>
            </a:r>
          </a:p>
        </p:txBody>
      </p:sp>
      <p:pic>
        <p:nvPicPr>
          <p:cNvPr id="17410" name="Picture 2" descr="Pushing quantum performance forward with our highest Quantum Volume yet">
            <a:extLst>
              <a:ext uri="{FF2B5EF4-FFF2-40B4-BE49-F238E27FC236}">
                <a16:creationId xmlns:a16="http://schemas.microsoft.com/office/drawing/2014/main" id="{CDCB3FE4-BA81-B910-DB17-EB6F42F082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59" t="575" r="12472" b="-3334"/>
          <a:stretch/>
        </p:blipFill>
        <p:spPr bwMode="auto">
          <a:xfrm>
            <a:off x="2977662" y="1160921"/>
            <a:ext cx="6400800" cy="4933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1513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2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>
            <a:cxnSpLocks/>
          </p:cNvCxnSpPr>
          <p:nvPr/>
        </p:nvCxnSpPr>
        <p:spPr>
          <a:xfrm>
            <a:off x="0" y="1054167"/>
            <a:ext cx="12192000" cy="0"/>
          </a:xfrm>
          <a:prstGeom prst="line">
            <a:avLst/>
          </a:prstGeom>
          <a:ln w="19050">
            <a:solidFill>
              <a:srgbClr val="BF57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3">
            <a:extLst>
              <a:ext uri="{FF2B5EF4-FFF2-40B4-BE49-F238E27FC236}">
                <a16:creationId xmlns:a16="http://schemas.microsoft.com/office/drawing/2014/main" id="{FCAF57EB-3D10-C993-E3D8-E1B965F82382}"/>
              </a:ext>
            </a:extLst>
          </p:cNvPr>
          <p:cNvSpPr txBox="1">
            <a:spLocks/>
          </p:cNvSpPr>
          <p:nvPr/>
        </p:nvSpPr>
        <p:spPr>
          <a:xfrm>
            <a:off x="164125" y="39407"/>
            <a:ext cx="12027875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baseline="0">
                <a:solidFill>
                  <a:srgbClr val="A7934B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BF5700"/>
                </a:solidFill>
              </a:rPr>
              <a:t>Benchmarking vs. Randomized Benchmarking (RB)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BF5700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3126" name="TextBox 3125">
            <a:extLst>
              <a:ext uri="{FF2B5EF4-FFF2-40B4-BE49-F238E27FC236}">
                <a16:creationId xmlns:a16="http://schemas.microsoft.com/office/drawing/2014/main" id="{EFB170C6-CA97-511E-B94A-62D4D0A159F1}"/>
              </a:ext>
            </a:extLst>
          </p:cNvPr>
          <p:cNvSpPr txBox="1"/>
          <p:nvPr/>
        </p:nvSpPr>
        <p:spPr>
          <a:xfrm>
            <a:off x="-885" y="6126614"/>
            <a:ext cx="12192883" cy="731520"/>
          </a:xfrm>
          <a:prstGeom prst="rect">
            <a:avLst/>
          </a:prstGeom>
          <a:solidFill>
            <a:srgbClr val="BF5700"/>
          </a:solidFill>
        </p:spPr>
        <p:txBody>
          <a:bodyPr wrap="square" rtlCol="0">
            <a:noAutofit/>
          </a:bodyPr>
          <a:lstStyle/>
          <a:p>
            <a:pPr marL="0" marR="0" lvl="0" indent="0" algn="ctr" defTabSz="10912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Randomized benchmarking corresponds</a:t>
            </a:r>
            <a:r>
              <a:rPr kumimoji="0" lang="en-US" sz="2400" b="0" i="0" u="none" strike="noStrike" kern="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to a finer granularity (and not full system)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D349176-0AB1-1488-315E-631FCBD42C08}"/>
              </a:ext>
            </a:extLst>
          </p:cNvPr>
          <p:cNvSpPr txBox="1"/>
          <p:nvPr/>
        </p:nvSpPr>
        <p:spPr>
          <a:xfrm>
            <a:off x="93536" y="1174215"/>
            <a:ext cx="120984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10421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“Benchmarking” is used in general-purpose computing </a:t>
            </a:r>
            <a:r>
              <a:rPr lang="en-US" sz="2400" dirty="0">
                <a:solidFill>
                  <a:srgbClr val="10421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 compare the performance of two different designs or impact of individual optimizations </a:t>
            </a:r>
          </a:p>
        </p:txBody>
      </p:sp>
      <p:pic>
        <p:nvPicPr>
          <p:cNvPr id="4" name="Picture 4" descr="Introducing M1 Pro and M1 Max: the most powerful chips Apple has ever built  - Apple">
            <a:extLst>
              <a:ext uri="{FF2B5EF4-FFF2-40B4-BE49-F238E27FC236}">
                <a16:creationId xmlns:a16="http://schemas.microsoft.com/office/drawing/2014/main" id="{409F744A-0C22-5301-DDB7-9F212CA105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74" t="22219" r="52177" b="24880"/>
          <a:stretch/>
        </p:blipFill>
        <p:spPr bwMode="auto">
          <a:xfrm>
            <a:off x="609600" y="2246173"/>
            <a:ext cx="1537151" cy="1499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Intel core processor">
            <a:extLst>
              <a:ext uri="{FF2B5EF4-FFF2-40B4-BE49-F238E27FC236}">
                <a16:creationId xmlns:a16="http://schemas.microsoft.com/office/drawing/2014/main" id="{5C47AFEA-266B-885D-7203-D54008C8C0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01" t="10000" r="29864" b="10000"/>
          <a:stretch/>
        </p:blipFill>
        <p:spPr bwMode="auto">
          <a:xfrm>
            <a:off x="2438400" y="2240296"/>
            <a:ext cx="1673824" cy="1502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58" name="Picture 2" descr="gem5 - Wikipedia">
            <a:extLst>
              <a:ext uri="{FF2B5EF4-FFF2-40B4-BE49-F238E27FC236}">
                <a16:creationId xmlns:a16="http://schemas.microsoft.com/office/drawing/2014/main" id="{C84A1C62-5993-A384-B8DF-CCBEE61A31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870903"/>
            <a:ext cx="1983778" cy="2148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ounded Rectangular Callout 10">
            <a:extLst>
              <a:ext uri="{FF2B5EF4-FFF2-40B4-BE49-F238E27FC236}">
                <a16:creationId xmlns:a16="http://schemas.microsoft.com/office/drawing/2014/main" id="{572B326F-B593-F833-C43D-C06ACA4EF106}"/>
              </a:ext>
            </a:extLst>
          </p:cNvPr>
          <p:cNvSpPr/>
          <p:nvPr/>
        </p:nvSpPr>
        <p:spPr>
          <a:xfrm>
            <a:off x="8079778" y="2044739"/>
            <a:ext cx="3949248" cy="783093"/>
          </a:xfrm>
          <a:prstGeom prst="wedgeRoundRectCallout">
            <a:avLst>
              <a:gd name="adj1" fmla="val -41475"/>
              <a:gd name="adj2" fmla="val -49150"/>
              <a:gd name="adj3" fmla="val 16667"/>
            </a:avLst>
          </a:prstGeom>
          <a:solidFill>
            <a:srgbClr val="EDF6F9"/>
          </a:solidFill>
          <a:ln w="25400" cap="flat" cmpd="sng" algn="ctr">
            <a:solidFill>
              <a:srgbClr val="002060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72C6">
                    <a:lumMod val="50000"/>
                  </a:srgbClr>
                </a:solidFill>
                <a:effectLst/>
                <a:uLnTx/>
                <a:uFillTx/>
              </a:rPr>
              <a:t>Design-1: Given</a:t>
            </a:r>
            <a:r>
              <a:rPr kumimoji="0" lang="en-US" sz="2400" b="0" i="0" u="none" strike="noStrike" kern="0" cap="none" spc="0" normalizeH="0" noProof="0" dirty="0">
                <a:ln>
                  <a:noFill/>
                </a:ln>
                <a:solidFill>
                  <a:srgbClr val="0072C6">
                    <a:lumMod val="50000"/>
                  </a:srgbClr>
                </a:solidFill>
                <a:effectLst/>
                <a:uLnTx/>
                <a:uFillTx/>
              </a:rPr>
              <a:t> core </a:t>
            </a:r>
            <a:r>
              <a:rPr lang="en-US" sz="2400" kern="0" dirty="0">
                <a:solidFill>
                  <a:srgbClr val="0072C6">
                    <a:lumMod val="50000"/>
                  </a:srgbClr>
                </a:solidFill>
              </a:rPr>
              <a:t>model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72C6">
                  <a:lumMod val="50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7" name="Rounded Rectangular Callout 10">
            <a:extLst>
              <a:ext uri="{FF2B5EF4-FFF2-40B4-BE49-F238E27FC236}">
                <a16:creationId xmlns:a16="http://schemas.microsoft.com/office/drawing/2014/main" id="{0622BDA4-E7C6-F0F7-70DD-6B6E3DE71703}"/>
              </a:ext>
            </a:extLst>
          </p:cNvPr>
          <p:cNvSpPr/>
          <p:nvPr/>
        </p:nvSpPr>
        <p:spPr>
          <a:xfrm>
            <a:off x="8079777" y="2959590"/>
            <a:ext cx="3949249" cy="783092"/>
          </a:xfrm>
          <a:prstGeom prst="wedgeRoundRectCallout">
            <a:avLst>
              <a:gd name="adj1" fmla="val -41475"/>
              <a:gd name="adj2" fmla="val -49150"/>
              <a:gd name="adj3" fmla="val 16667"/>
            </a:avLst>
          </a:prstGeom>
          <a:solidFill>
            <a:srgbClr val="EDF6F9"/>
          </a:solidFill>
          <a:ln w="25400" cap="flat" cmpd="sng" algn="ctr">
            <a:solidFill>
              <a:srgbClr val="002060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72C6">
                    <a:lumMod val="50000"/>
                  </a:srgbClr>
                </a:solidFill>
                <a:effectLst/>
                <a:uLnTx/>
                <a:uFillTx/>
              </a:rPr>
              <a:t>Design-2: You</a:t>
            </a:r>
            <a:r>
              <a:rPr kumimoji="0" lang="en-US" sz="2400" b="0" i="0" u="none" strike="noStrike" kern="0" cap="none" spc="0" normalizeH="0" noProof="0" dirty="0">
                <a:ln>
                  <a:noFill/>
                </a:ln>
                <a:solidFill>
                  <a:srgbClr val="0072C6">
                    <a:lumMod val="50000"/>
                  </a:srgbClr>
                </a:solidFill>
                <a:effectLst/>
                <a:uLnTx/>
                <a:uFillTx/>
              </a:rPr>
              <a:t> enhance given core w/ security features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72C6">
                  <a:lumMod val="50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8" name="Rounded Rectangular Callout 10">
            <a:extLst>
              <a:ext uri="{FF2B5EF4-FFF2-40B4-BE49-F238E27FC236}">
                <a16:creationId xmlns:a16="http://schemas.microsoft.com/office/drawing/2014/main" id="{DC054E89-682F-69CC-9AB6-05DBA7B19A89}"/>
              </a:ext>
            </a:extLst>
          </p:cNvPr>
          <p:cNvSpPr/>
          <p:nvPr/>
        </p:nvSpPr>
        <p:spPr>
          <a:xfrm>
            <a:off x="1126544" y="3919623"/>
            <a:ext cx="2623711" cy="433327"/>
          </a:xfrm>
          <a:prstGeom prst="wedgeRoundRectCallout">
            <a:avLst>
              <a:gd name="adj1" fmla="val -41475"/>
              <a:gd name="adj2" fmla="val -49150"/>
              <a:gd name="adj3" fmla="val 16667"/>
            </a:avLst>
          </a:prstGeom>
          <a:noFill/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72C6">
                    <a:lumMod val="50000"/>
                  </a:srgbClr>
                </a:solidFill>
                <a:effectLst/>
                <a:uLnTx/>
                <a:uFillTx/>
              </a:rPr>
              <a:t>Which is better?</a:t>
            </a:r>
          </a:p>
        </p:txBody>
      </p:sp>
      <p:sp>
        <p:nvSpPr>
          <p:cNvPr id="9" name="Rounded Rectangular Callout 10">
            <a:extLst>
              <a:ext uri="{FF2B5EF4-FFF2-40B4-BE49-F238E27FC236}">
                <a16:creationId xmlns:a16="http://schemas.microsoft.com/office/drawing/2014/main" id="{1E5CD02D-8F35-C951-3F04-61594BA13CB7}"/>
              </a:ext>
            </a:extLst>
          </p:cNvPr>
          <p:cNvSpPr/>
          <p:nvPr/>
        </p:nvSpPr>
        <p:spPr>
          <a:xfrm>
            <a:off x="6178062" y="3919622"/>
            <a:ext cx="5933025" cy="433327"/>
          </a:xfrm>
          <a:prstGeom prst="wedgeRoundRectCallout">
            <a:avLst>
              <a:gd name="adj1" fmla="val -41475"/>
              <a:gd name="adj2" fmla="val -49150"/>
              <a:gd name="adj3" fmla="val 16667"/>
            </a:avLst>
          </a:prstGeom>
          <a:noFill/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72C6">
                    <a:lumMod val="50000"/>
                  </a:srgbClr>
                </a:solidFill>
                <a:effectLst/>
                <a:uLnTx/>
                <a:uFillTx/>
              </a:rPr>
              <a:t>Are your enhancements</a:t>
            </a:r>
            <a:r>
              <a:rPr kumimoji="0" lang="en-US" sz="2400" b="0" i="0" u="none" strike="noStrike" kern="0" cap="none" spc="0" normalizeH="0" noProof="0" dirty="0">
                <a:ln>
                  <a:noFill/>
                </a:ln>
                <a:solidFill>
                  <a:srgbClr val="0072C6">
                    <a:lumMod val="50000"/>
                  </a:srgbClr>
                </a:solidFill>
                <a:effectLst/>
                <a:uLnTx/>
                <a:uFillTx/>
              </a:rPr>
              <a:t> causing slowdown?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72C6">
                  <a:lumMod val="50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C1E97D-A995-B658-FC3E-5E8B28E18B76}"/>
              </a:ext>
            </a:extLst>
          </p:cNvPr>
          <p:cNvSpPr txBox="1"/>
          <p:nvPr/>
        </p:nvSpPr>
        <p:spPr>
          <a:xfrm>
            <a:off x="93536" y="4603755"/>
            <a:ext cx="120984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10421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“Randomized Benchmarking” is a protocol for characterizing the error-rates of different qubit devices and quantum operations (typically: granularity of single-qubit or two-qubit gates)</a:t>
            </a:r>
            <a:endParaRPr lang="en-US" sz="2400" dirty="0">
              <a:solidFill>
                <a:srgbClr val="10421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1410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26" grpId="0" animBg="1"/>
      <p:bldP spid="6" grpId="0" animBg="1"/>
      <p:bldP spid="7" grpId="0" animBg="1"/>
      <p:bldP spid="8" grpId="0"/>
      <p:bldP spid="9" grpId="0"/>
      <p:bldP spid="1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>
            <a:cxnSpLocks/>
          </p:cNvCxnSpPr>
          <p:nvPr/>
        </p:nvCxnSpPr>
        <p:spPr>
          <a:xfrm>
            <a:off x="0" y="1054167"/>
            <a:ext cx="12192000" cy="0"/>
          </a:xfrm>
          <a:prstGeom prst="line">
            <a:avLst/>
          </a:prstGeom>
          <a:ln w="19050">
            <a:solidFill>
              <a:srgbClr val="BF57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3">
            <a:extLst>
              <a:ext uri="{FF2B5EF4-FFF2-40B4-BE49-F238E27FC236}">
                <a16:creationId xmlns:a16="http://schemas.microsoft.com/office/drawing/2014/main" id="{FCAF57EB-3D10-C993-E3D8-E1B965F82382}"/>
              </a:ext>
            </a:extLst>
          </p:cNvPr>
          <p:cNvSpPr txBox="1">
            <a:spLocks/>
          </p:cNvSpPr>
          <p:nvPr/>
        </p:nvSpPr>
        <p:spPr>
          <a:xfrm>
            <a:off x="164125" y="39407"/>
            <a:ext cx="12027875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baseline="0">
                <a:solidFill>
                  <a:srgbClr val="A7934B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BF5700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Quantum System Calibration Using RB</a:t>
            </a:r>
          </a:p>
        </p:txBody>
      </p:sp>
      <p:sp>
        <p:nvSpPr>
          <p:cNvPr id="3126" name="TextBox 3125">
            <a:extLst>
              <a:ext uri="{FF2B5EF4-FFF2-40B4-BE49-F238E27FC236}">
                <a16:creationId xmlns:a16="http://schemas.microsoft.com/office/drawing/2014/main" id="{EFB170C6-CA97-511E-B94A-62D4D0A159F1}"/>
              </a:ext>
            </a:extLst>
          </p:cNvPr>
          <p:cNvSpPr txBox="1"/>
          <p:nvPr/>
        </p:nvSpPr>
        <p:spPr>
          <a:xfrm>
            <a:off x="-885" y="6126614"/>
            <a:ext cx="12192883" cy="731520"/>
          </a:xfrm>
          <a:prstGeom prst="rect">
            <a:avLst/>
          </a:prstGeom>
          <a:solidFill>
            <a:srgbClr val="BF5700"/>
          </a:solidFill>
        </p:spPr>
        <p:txBody>
          <a:bodyPr wrap="square" rtlCol="0">
            <a:noAutofit/>
          </a:bodyPr>
          <a:lstStyle/>
          <a:p>
            <a:pPr marL="0" marR="0" lvl="0" indent="0" algn="ctr" defTabSz="10912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The complexity of calibration</a:t>
            </a:r>
            <a:r>
              <a:rPr kumimoji="0" lang="en-US" sz="2400" b="0" i="0" u="none" strike="noStrike" kern="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scales with the system size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A1A5488-BA6D-CE22-5FFC-7D9A3D4453A5}"/>
              </a:ext>
            </a:extLst>
          </p:cNvPr>
          <p:cNvSpPr txBox="1"/>
          <p:nvPr/>
        </p:nvSpPr>
        <p:spPr>
          <a:xfrm>
            <a:off x="93536" y="1174215"/>
            <a:ext cx="120984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b="1" dirty="0">
                <a:solidFill>
                  <a:srgbClr val="10421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Calibration</a:t>
            </a:r>
            <a:r>
              <a:rPr lang="en-US" sz="2400" dirty="0">
                <a:solidFill>
                  <a:srgbClr val="10421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of a quantum processor includes state and gate fidelity estimation, optimization of on-chip component parameters (such as qubit frequencies, coupler, and readout resonator frequencies), and finding the optimal control parameters for high-fidelity quantum gates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91AAA6-E2CF-2962-CF84-247D26EAA2B5}"/>
              </a:ext>
            </a:extLst>
          </p:cNvPr>
          <p:cNvSpPr txBox="1"/>
          <p:nvPr/>
        </p:nvSpPr>
        <p:spPr>
          <a:xfrm>
            <a:off x="93534" y="2494591"/>
            <a:ext cx="120984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b="1" dirty="0">
                <a:solidFill>
                  <a:srgbClr val="10421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Randomized benchmarking</a:t>
            </a:r>
            <a:r>
              <a:rPr lang="en-US" sz="2400" dirty="0">
                <a:solidFill>
                  <a:srgbClr val="10421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enables us to estimate the error-rates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614851C-EEE6-DE26-D008-1287E907E3B9}"/>
              </a:ext>
            </a:extLst>
          </p:cNvPr>
          <p:cNvSpPr/>
          <p:nvPr/>
        </p:nvSpPr>
        <p:spPr>
          <a:xfrm>
            <a:off x="2423160" y="3267795"/>
            <a:ext cx="2926080" cy="914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7876A23-9285-9CF9-81DE-AFF9C6BC8FF3}"/>
              </a:ext>
            </a:extLst>
          </p:cNvPr>
          <p:cNvSpPr/>
          <p:nvPr/>
        </p:nvSpPr>
        <p:spPr>
          <a:xfrm>
            <a:off x="2603951" y="3492870"/>
            <a:ext cx="457200" cy="4572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DA4B286-8924-4219-DD82-73723D823A6F}"/>
              </a:ext>
            </a:extLst>
          </p:cNvPr>
          <p:cNvSpPr/>
          <p:nvPr/>
        </p:nvSpPr>
        <p:spPr>
          <a:xfrm>
            <a:off x="3289751" y="3492870"/>
            <a:ext cx="457200" cy="4572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B113B76-3B47-720A-F42B-79FED5D253AB}"/>
              </a:ext>
            </a:extLst>
          </p:cNvPr>
          <p:cNvSpPr/>
          <p:nvPr/>
        </p:nvSpPr>
        <p:spPr>
          <a:xfrm>
            <a:off x="3975551" y="3486975"/>
            <a:ext cx="457200" cy="4572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81F2D72-1408-C919-8A66-5611C4676D6A}"/>
              </a:ext>
            </a:extLst>
          </p:cNvPr>
          <p:cNvSpPr/>
          <p:nvPr/>
        </p:nvSpPr>
        <p:spPr>
          <a:xfrm>
            <a:off x="4661351" y="3486975"/>
            <a:ext cx="457200" cy="4572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4E90140B-10BD-1AF4-A918-8351AAE24662}"/>
              </a:ext>
            </a:extLst>
          </p:cNvPr>
          <p:cNvSpPr/>
          <p:nvPr/>
        </p:nvSpPr>
        <p:spPr>
          <a:xfrm>
            <a:off x="2423160" y="4437979"/>
            <a:ext cx="2926080" cy="418847"/>
          </a:xfrm>
          <a:prstGeom prst="wedgeRoundRectCallout">
            <a:avLst>
              <a:gd name="adj1" fmla="val -34862"/>
              <a:gd name="adj2" fmla="val -47346"/>
              <a:gd name="adj3" fmla="val 16667"/>
            </a:avLst>
          </a:prstGeom>
          <a:solidFill>
            <a:srgbClr val="0072C6">
              <a:lumMod val="50000"/>
            </a:srgbClr>
          </a:solidFill>
          <a:ln w="25400" cap="flat" cmpd="sng" algn="ctr">
            <a:solidFill>
              <a:srgbClr val="002060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0937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Identity</a:t>
            </a:r>
          </a:p>
        </p:txBody>
      </p:sp>
      <p:sp>
        <p:nvSpPr>
          <p:cNvPr id="12" name="Rounded Rectangular Callout 10">
            <a:extLst>
              <a:ext uri="{FF2B5EF4-FFF2-40B4-BE49-F238E27FC236}">
                <a16:creationId xmlns:a16="http://schemas.microsoft.com/office/drawing/2014/main" id="{BA07FE7C-989F-C0A6-4206-DFECC9395722}"/>
              </a:ext>
            </a:extLst>
          </p:cNvPr>
          <p:cNvSpPr/>
          <p:nvPr/>
        </p:nvSpPr>
        <p:spPr>
          <a:xfrm>
            <a:off x="7436265" y="3267795"/>
            <a:ext cx="3662475" cy="1184144"/>
          </a:xfrm>
          <a:prstGeom prst="wedgeRoundRectCallout">
            <a:avLst>
              <a:gd name="adj1" fmla="val -41475"/>
              <a:gd name="adj2" fmla="val -49150"/>
              <a:gd name="adj3" fmla="val 16667"/>
            </a:avLst>
          </a:prstGeom>
          <a:noFill/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72C6">
                    <a:lumMod val="50000"/>
                  </a:srgbClr>
                </a:solidFill>
                <a:effectLst/>
                <a:uLnTx/>
                <a:uFillTx/>
              </a:rPr>
              <a:t>How</a:t>
            </a:r>
            <a:r>
              <a:rPr kumimoji="0" lang="en-US" sz="2400" b="0" i="0" u="none" strike="noStrike" kern="0" cap="none" spc="0" normalizeH="0" noProof="0" dirty="0">
                <a:ln>
                  <a:noFill/>
                </a:ln>
                <a:solidFill>
                  <a:srgbClr val="0072C6">
                    <a:lumMod val="50000"/>
                  </a:srgbClr>
                </a:solidFill>
                <a:effectLst/>
                <a:uLnTx/>
                <a:uFillTx/>
              </a:rPr>
              <a:t> many times did we get the correct state? 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72C6">
                  <a:lumMod val="50000"/>
                </a:srgbClr>
              </a:solidFill>
              <a:effectLst/>
              <a:uLnTx/>
              <a:uFillTx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D35AA08-EC54-4D4C-DE42-111CA96FA2DB}"/>
              </a:ext>
            </a:extLst>
          </p:cNvPr>
          <p:cNvCxnSpPr>
            <a:cxnSpLocks/>
          </p:cNvCxnSpPr>
          <p:nvPr/>
        </p:nvCxnSpPr>
        <p:spPr>
          <a:xfrm flipV="1">
            <a:off x="5342108" y="3759157"/>
            <a:ext cx="573505" cy="1"/>
          </a:xfrm>
          <a:prstGeom prst="straightConnector1">
            <a:avLst/>
          </a:prstGeom>
          <a:noFill/>
          <a:ln w="25400" cap="flat" cmpd="sng" algn="ctr">
            <a:solidFill>
              <a:srgbClr val="002050"/>
            </a:solidFill>
            <a:prstDash val="solid"/>
            <a:headEnd type="none"/>
            <a:tailEnd type="triangle" w="lg" len="lg"/>
          </a:ln>
          <a:effectLst/>
        </p:spPr>
      </p:cxnSp>
      <p:sp>
        <p:nvSpPr>
          <p:cNvPr id="14" name="Rounded Rectangular Callout 10">
            <a:extLst>
              <a:ext uri="{FF2B5EF4-FFF2-40B4-BE49-F238E27FC236}">
                <a16:creationId xmlns:a16="http://schemas.microsoft.com/office/drawing/2014/main" id="{95E9656D-5FFD-44BC-0873-8244D644B5D7}"/>
              </a:ext>
            </a:extLst>
          </p:cNvPr>
          <p:cNvSpPr/>
          <p:nvPr/>
        </p:nvSpPr>
        <p:spPr>
          <a:xfrm>
            <a:off x="5628861" y="4375362"/>
            <a:ext cx="1718309" cy="804282"/>
          </a:xfrm>
          <a:prstGeom prst="wedgeRoundRectCallout">
            <a:avLst>
              <a:gd name="adj1" fmla="val -41475"/>
              <a:gd name="adj2" fmla="val -49150"/>
              <a:gd name="adj3" fmla="val 16667"/>
            </a:avLst>
          </a:pr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1" i="0" u="none" strike="noStrike" kern="0" cap="none" spc="0" normalizeH="0" baseline="0" noProof="0" dirty="0">
                <a:ln>
                  <a:noFill/>
                </a:ln>
                <a:solidFill>
                  <a:srgbClr val="0072C6">
                    <a:lumMod val="50000"/>
                  </a:srgbClr>
                </a:solidFill>
                <a:effectLst/>
                <a:uLnTx/>
                <a:uFillTx/>
              </a:rPr>
              <a:t>Repeated</a:t>
            </a:r>
            <a:r>
              <a:rPr kumimoji="0" lang="en-US" sz="2600" b="1" i="0" u="none" strike="noStrike" kern="0" cap="none" spc="0" normalizeH="0" noProof="0" dirty="0">
                <a:ln>
                  <a:noFill/>
                </a:ln>
                <a:solidFill>
                  <a:srgbClr val="0072C6">
                    <a:lumMod val="50000"/>
                  </a:srgbClr>
                </a:solidFill>
                <a:effectLst/>
                <a:uLnTx/>
                <a:uFillTx/>
              </a:rPr>
              <a:t> execution </a:t>
            </a:r>
            <a:endParaRPr kumimoji="0" lang="en-US" sz="2600" b="1" i="0" u="none" strike="noStrike" kern="0" cap="none" spc="0" normalizeH="0" baseline="0" noProof="0" dirty="0">
              <a:ln>
                <a:noFill/>
              </a:ln>
              <a:solidFill>
                <a:srgbClr val="0072C6">
                  <a:lumMod val="50000"/>
                </a:srgbClr>
              </a:solidFill>
              <a:effectLst/>
              <a:uLnTx/>
              <a:uFillTx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F5B4C15-FEDD-7B90-83A4-A87783714F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4799" y="3167086"/>
            <a:ext cx="1226435" cy="1184144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A772F46-E61D-FD6F-9901-2228C574DED6}"/>
              </a:ext>
            </a:extLst>
          </p:cNvPr>
          <p:cNvCxnSpPr>
            <a:cxnSpLocks/>
          </p:cNvCxnSpPr>
          <p:nvPr/>
        </p:nvCxnSpPr>
        <p:spPr>
          <a:xfrm flipV="1">
            <a:off x="1791389" y="3760917"/>
            <a:ext cx="573505" cy="1"/>
          </a:xfrm>
          <a:prstGeom prst="straightConnector1">
            <a:avLst/>
          </a:prstGeom>
          <a:noFill/>
          <a:ln w="25400" cap="flat" cmpd="sng" algn="ctr">
            <a:solidFill>
              <a:srgbClr val="002050"/>
            </a:solidFill>
            <a:prstDash val="solid"/>
            <a:headEnd type="none"/>
            <a:tailEnd type="triangle" w="lg" len="lg"/>
          </a:ln>
          <a:effectLst/>
        </p:spPr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8304EA50-AFF5-5D8F-C041-97FB3B233262}"/>
              </a:ext>
            </a:extLst>
          </p:cNvPr>
          <p:cNvSpPr txBox="1"/>
          <p:nvPr/>
        </p:nvSpPr>
        <p:spPr>
          <a:xfrm>
            <a:off x="1093260" y="3544336"/>
            <a:ext cx="7344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2060"/>
                </a:solidFill>
              </a:rPr>
              <a:t>qubit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340C69-4AC6-0070-146D-D06E9AF55888}"/>
              </a:ext>
            </a:extLst>
          </p:cNvPr>
          <p:cNvSpPr txBox="1"/>
          <p:nvPr/>
        </p:nvSpPr>
        <p:spPr>
          <a:xfrm>
            <a:off x="164125" y="5400533"/>
            <a:ext cx="120984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b="1" dirty="0">
                <a:solidFill>
                  <a:srgbClr val="10421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Randomized benchmarking</a:t>
            </a:r>
            <a:r>
              <a:rPr lang="en-US" sz="2400" dirty="0">
                <a:solidFill>
                  <a:srgbClr val="10421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may be of different types (simple, interleaved)</a:t>
            </a:r>
          </a:p>
        </p:txBody>
      </p:sp>
    </p:spTree>
    <p:extLst>
      <p:ext uri="{BB962C8B-B14F-4D97-AF65-F5344CB8AC3E}">
        <p14:creationId xmlns:p14="http://schemas.microsoft.com/office/powerpoint/2010/main" val="34967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26" grpId="0" animBg="1"/>
      <p:bldP spid="4" grpId="0"/>
      <p:bldP spid="5" grpId="0" animBg="1"/>
      <p:bldP spid="6" grpId="0" animBg="1"/>
      <p:bldP spid="7" grpId="0" animBg="1"/>
      <p:bldP spid="8" grpId="0" animBg="1"/>
      <p:bldP spid="9" grpId="0" animBg="1"/>
      <p:bldP spid="11" grpId="0" animBg="1"/>
      <p:bldP spid="12" grpId="0"/>
      <p:bldP spid="14" grpId="0" animBg="1"/>
      <p:bldP spid="17" grpId="0"/>
      <p:bldP spid="1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FCAF57EB-3D10-C993-E3D8-E1B965F82382}"/>
              </a:ext>
            </a:extLst>
          </p:cNvPr>
          <p:cNvSpPr txBox="1">
            <a:spLocks/>
          </p:cNvSpPr>
          <p:nvPr/>
        </p:nvSpPr>
        <p:spPr>
          <a:xfrm>
            <a:off x="82062" y="39406"/>
            <a:ext cx="12027875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baseline="0">
                <a:solidFill>
                  <a:srgbClr val="A7934B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BE5700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Decoherence: Qubits Lose Information Over Time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67DB99-49B8-92B4-DEEC-ADA6D8375FCB}"/>
              </a:ext>
            </a:extLst>
          </p:cNvPr>
          <p:cNvSpPr txBox="1"/>
          <p:nvPr/>
        </p:nvSpPr>
        <p:spPr>
          <a:xfrm>
            <a:off x="-885" y="6126610"/>
            <a:ext cx="12192883" cy="731520"/>
          </a:xfrm>
          <a:prstGeom prst="rect">
            <a:avLst/>
          </a:prstGeom>
          <a:solidFill>
            <a:srgbClr val="BF5700"/>
          </a:solidFill>
        </p:spPr>
        <p:txBody>
          <a:bodyPr wrap="square" rtlCol="0">
            <a:noAutofit/>
          </a:bodyPr>
          <a:lstStyle/>
          <a:p>
            <a:pPr marL="0" marR="0" lvl="0" indent="0" algn="ctr" defTabSz="10912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Higher coherence times are desirable, depends</a:t>
            </a:r>
            <a:r>
              <a:rPr kumimoji="0" lang="en-US" sz="2400" b="0" i="0" u="none" strike="noStrike" kern="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on qubit technologies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DBFE07F6-1924-D7E0-0958-668E5F08738F}"/>
              </a:ext>
            </a:extLst>
          </p:cNvPr>
          <p:cNvSpPr txBox="1"/>
          <p:nvPr/>
        </p:nvSpPr>
        <p:spPr>
          <a:xfrm>
            <a:off x="8639770" y="3244334"/>
            <a:ext cx="1080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>
                <a:solidFill>
                  <a:prstClr val="black"/>
                </a:solidFill>
                <a:latin typeface="Arial" charset="0"/>
              </a:rPr>
              <a:t>Time = 0</a:t>
            </a: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DEA54EAB-C70B-0F4B-75E7-9A9D5B2B0526}"/>
              </a:ext>
            </a:extLst>
          </p:cNvPr>
          <p:cNvSpPr txBox="1"/>
          <p:nvPr/>
        </p:nvSpPr>
        <p:spPr>
          <a:xfrm>
            <a:off x="10770413" y="3244334"/>
            <a:ext cx="1016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>
                <a:solidFill>
                  <a:prstClr val="black"/>
                </a:solidFill>
                <a:latin typeface="Arial" charset="0"/>
              </a:rPr>
              <a:t>Time = t</a:t>
            </a:r>
          </a:p>
        </p:txBody>
      </p: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DCE0862B-2A7F-0FDA-2BE1-AFEA2965F845}"/>
              </a:ext>
            </a:extLst>
          </p:cNvPr>
          <p:cNvGrpSpPr/>
          <p:nvPr/>
        </p:nvGrpSpPr>
        <p:grpSpPr>
          <a:xfrm>
            <a:off x="8210174" y="1253779"/>
            <a:ext cx="1907127" cy="2097340"/>
            <a:chOff x="1474333" y="2287208"/>
            <a:chExt cx="1907127" cy="2097340"/>
          </a:xfrm>
        </p:grpSpPr>
        <p:grpSp>
          <p:nvGrpSpPr>
            <p:cNvPr id="146" name="Group 145">
              <a:extLst>
                <a:ext uri="{FF2B5EF4-FFF2-40B4-BE49-F238E27FC236}">
                  <a16:creationId xmlns:a16="http://schemas.microsoft.com/office/drawing/2014/main" id="{33944C16-6A07-E4A0-586C-EA549BF215AB}"/>
                </a:ext>
              </a:extLst>
            </p:cNvPr>
            <p:cNvGrpSpPr/>
            <p:nvPr/>
          </p:nvGrpSpPr>
          <p:grpSpPr>
            <a:xfrm>
              <a:off x="1474333" y="2287208"/>
              <a:ext cx="1907127" cy="2097340"/>
              <a:chOff x="909999" y="2915256"/>
              <a:chExt cx="1907127" cy="2097340"/>
            </a:xfrm>
          </p:grpSpPr>
          <p:pic>
            <p:nvPicPr>
              <p:cNvPr id="148" name="Picture 10" descr="Image result for bloch sphere QUTiP">
                <a:extLst>
                  <a:ext uri="{FF2B5EF4-FFF2-40B4-BE49-F238E27FC236}">
                    <a16:creationId xmlns:a16="http://schemas.microsoft.com/office/drawing/2014/main" id="{66AD6EF2-24D5-1584-0A3E-D7FC4038BCF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9999" y="3105469"/>
                <a:ext cx="1907127" cy="19071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EAF52BCB-47F3-4F01-D9B3-97D76D944AAA}"/>
                  </a:ext>
                </a:extLst>
              </p:cNvPr>
              <p:cNvSpPr txBox="1"/>
              <p:nvPr/>
            </p:nvSpPr>
            <p:spPr>
              <a:xfrm>
                <a:off x="1733364" y="2915256"/>
                <a:ext cx="394072" cy="369332"/>
              </a:xfrm>
              <a:prstGeom prst="rect">
                <a:avLst/>
              </a:prstGeom>
              <a:solidFill>
                <a:sysClr val="window" lastClr="FFFFF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charset="0"/>
                  </a:rPr>
                  <a:t>1</a:t>
                </a:r>
              </a:p>
            </p:txBody>
          </p:sp>
          <p:grpSp>
            <p:nvGrpSpPr>
              <p:cNvPr id="150" name="Group 149">
                <a:extLst>
                  <a:ext uri="{FF2B5EF4-FFF2-40B4-BE49-F238E27FC236}">
                    <a16:creationId xmlns:a16="http://schemas.microsoft.com/office/drawing/2014/main" id="{67735C75-B976-D02C-9B4E-F1E3F125D04C}"/>
                  </a:ext>
                </a:extLst>
              </p:cNvPr>
              <p:cNvGrpSpPr/>
              <p:nvPr/>
            </p:nvGrpSpPr>
            <p:grpSpPr>
              <a:xfrm>
                <a:off x="1814214" y="4660137"/>
                <a:ext cx="179849" cy="338554"/>
                <a:chOff x="1814214" y="4660137"/>
                <a:chExt cx="179849" cy="338554"/>
              </a:xfrm>
            </p:grpSpPr>
            <p:sp>
              <p:nvSpPr>
                <p:cNvPr id="151" name="Rectangle 150">
                  <a:extLst>
                    <a:ext uri="{FF2B5EF4-FFF2-40B4-BE49-F238E27FC236}">
                      <a16:creationId xmlns:a16="http://schemas.microsoft.com/office/drawing/2014/main" id="{04E7633E-EDA4-24F6-9FE5-DCE54AC0FD9E}"/>
                    </a:ext>
                  </a:extLst>
                </p:cNvPr>
                <p:cNvSpPr/>
                <p:nvPr/>
              </p:nvSpPr>
              <p:spPr>
                <a:xfrm>
                  <a:off x="1846769" y="4716730"/>
                  <a:ext cx="83631" cy="82766"/>
                </a:xfrm>
                <a:prstGeom prst="rect">
                  <a:avLst/>
                </a:prstGeom>
                <a:solidFill>
                  <a:srgbClr val="E8DEDE"/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52" name="TextBox 151">
                  <a:extLst>
                    <a:ext uri="{FF2B5EF4-FFF2-40B4-BE49-F238E27FC236}">
                      <a16:creationId xmlns:a16="http://schemas.microsoft.com/office/drawing/2014/main" id="{7888D855-30C5-6954-AA28-3723CAB47D74}"/>
                    </a:ext>
                  </a:extLst>
                </p:cNvPr>
                <p:cNvSpPr txBox="1"/>
                <p:nvPr/>
              </p:nvSpPr>
              <p:spPr>
                <a:xfrm>
                  <a:off x="1814214" y="4660137"/>
                  <a:ext cx="179849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charset="0"/>
                    </a:rPr>
                    <a:t>0</a:t>
                  </a:r>
                </a:p>
              </p:txBody>
            </p:sp>
          </p:grpSp>
        </p:grp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F8C73213-A4BF-C094-2772-948B357F749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19687" y="3410011"/>
              <a:ext cx="333231" cy="49167"/>
            </a:xfrm>
            <a:prstGeom prst="line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headEnd type="oval"/>
              <a:tailEnd type="none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</p:grp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70D48416-931A-7CF0-6388-DF40F054DDC7}"/>
              </a:ext>
            </a:extLst>
          </p:cNvPr>
          <p:cNvGrpSpPr/>
          <p:nvPr/>
        </p:nvGrpSpPr>
        <p:grpSpPr>
          <a:xfrm>
            <a:off x="10282744" y="1255515"/>
            <a:ext cx="1907127" cy="2097340"/>
            <a:chOff x="909999" y="2915256"/>
            <a:chExt cx="1907127" cy="2097340"/>
          </a:xfrm>
        </p:grpSpPr>
        <p:pic>
          <p:nvPicPr>
            <p:cNvPr id="154" name="Picture 10" descr="Image result for bloch sphere QUTiP">
              <a:extLst>
                <a:ext uri="{FF2B5EF4-FFF2-40B4-BE49-F238E27FC236}">
                  <a16:creationId xmlns:a16="http://schemas.microsoft.com/office/drawing/2014/main" id="{E49D6107-7DB7-2D42-6101-E8093A51603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9999" y="3105469"/>
              <a:ext cx="1907127" cy="19071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8D14381B-6423-A144-F454-34F2EADD9EAE}"/>
                </a:ext>
              </a:extLst>
            </p:cNvPr>
            <p:cNvSpPr txBox="1"/>
            <p:nvPr/>
          </p:nvSpPr>
          <p:spPr>
            <a:xfrm>
              <a:off x="1733364" y="2915256"/>
              <a:ext cx="394072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</a:rPr>
                <a:t>1</a:t>
              </a:r>
            </a:p>
          </p:txBody>
        </p:sp>
        <p:grpSp>
          <p:nvGrpSpPr>
            <p:cNvPr id="156" name="Group 155">
              <a:extLst>
                <a:ext uri="{FF2B5EF4-FFF2-40B4-BE49-F238E27FC236}">
                  <a16:creationId xmlns:a16="http://schemas.microsoft.com/office/drawing/2014/main" id="{F5415572-D376-767D-CBFF-A4F1B29B50FA}"/>
                </a:ext>
              </a:extLst>
            </p:cNvPr>
            <p:cNvGrpSpPr/>
            <p:nvPr/>
          </p:nvGrpSpPr>
          <p:grpSpPr>
            <a:xfrm>
              <a:off x="1814214" y="4660137"/>
              <a:ext cx="179849" cy="338554"/>
              <a:chOff x="1814214" y="4660137"/>
              <a:chExt cx="179849" cy="338554"/>
            </a:xfrm>
          </p:grpSpPr>
          <p:sp>
            <p:nvSpPr>
              <p:cNvPr id="157" name="Rectangle 156">
                <a:extLst>
                  <a:ext uri="{FF2B5EF4-FFF2-40B4-BE49-F238E27FC236}">
                    <a16:creationId xmlns:a16="http://schemas.microsoft.com/office/drawing/2014/main" id="{D7FFBA31-6DE5-19A0-4CC3-B934BB7CC884}"/>
                  </a:ext>
                </a:extLst>
              </p:cNvPr>
              <p:cNvSpPr/>
              <p:nvPr/>
            </p:nvSpPr>
            <p:spPr>
              <a:xfrm>
                <a:off x="1846769" y="4716730"/>
                <a:ext cx="83631" cy="82766"/>
              </a:xfrm>
              <a:prstGeom prst="rect">
                <a:avLst/>
              </a:prstGeom>
              <a:solidFill>
                <a:srgbClr val="E8DEDE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17449074-A78B-7E2C-1BDF-3ECF2924CDF9}"/>
                  </a:ext>
                </a:extLst>
              </p:cNvPr>
              <p:cNvSpPr txBox="1"/>
              <p:nvPr/>
            </p:nvSpPr>
            <p:spPr>
              <a:xfrm>
                <a:off x="1814214" y="4660137"/>
                <a:ext cx="17984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charset="0"/>
                  </a:rPr>
                  <a:t>0</a:t>
                </a:r>
              </a:p>
            </p:txBody>
          </p:sp>
        </p:grpSp>
      </p:grp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A9C87818-3FA6-8D85-5C85-BAF607961433}"/>
              </a:ext>
            </a:extLst>
          </p:cNvPr>
          <p:cNvCxnSpPr>
            <a:cxnSpLocks/>
          </p:cNvCxnSpPr>
          <p:nvPr/>
        </p:nvCxnSpPr>
        <p:spPr>
          <a:xfrm flipV="1">
            <a:off x="10947920" y="2378319"/>
            <a:ext cx="313409" cy="40499"/>
          </a:xfrm>
          <a:prstGeom prst="line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headEnd type="oval"/>
            <a:tailEnd type="non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4BCB3A89-5F99-5263-31B0-4EA91C10C3B4}"/>
              </a:ext>
            </a:extLst>
          </p:cNvPr>
          <p:cNvCxnSpPr>
            <a:cxnSpLocks/>
          </p:cNvCxnSpPr>
          <p:nvPr/>
        </p:nvCxnSpPr>
        <p:spPr>
          <a:xfrm flipV="1">
            <a:off x="11261329" y="2378319"/>
            <a:ext cx="0" cy="605205"/>
          </a:xfrm>
          <a:prstGeom prst="line">
            <a:avLst/>
          </a:prstGeom>
          <a:noFill/>
          <a:ln w="12700" cap="flat" cmpd="sng" algn="ctr">
            <a:solidFill>
              <a:srgbClr val="FF0000"/>
            </a:solidFill>
            <a:prstDash val="solid"/>
            <a:headEnd type="oval"/>
            <a:tailEnd type="non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61" name="Straight Arrow Connector 160">
            <a:extLst>
              <a:ext uri="{FF2B5EF4-FFF2-40B4-BE49-F238E27FC236}">
                <a16:creationId xmlns:a16="http://schemas.microsoft.com/office/drawing/2014/main" id="{4E9E180D-83E2-7855-D49B-5D6611D8993D}"/>
              </a:ext>
            </a:extLst>
          </p:cNvPr>
          <p:cNvCxnSpPr>
            <a:cxnSpLocks/>
          </p:cNvCxnSpPr>
          <p:nvPr/>
        </p:nvCxnSpPr>
        <p:spPr>
          <a:xfrm>
            <a:off x="10032984" y="2490965"/>
            <a:ext cx="406718" cy="0"/>
          </a:xfrm>
          <a:prstGeom prst="straightConnector1">
            <a:avLst/>
          </a:prstGeom>
          <a:noFill/>
          <a:ln w="57150" cap="flat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E9603298-59C6-850A-80C4-25E4E44C6465}"/>
              </a:ext>
            </a:extLst>
          </p:cNvPr>
          <p:cNvGrpSpPr/>
          <p:nvPr/>
        </p:nvGrpSpPr>
        <p:grpSpPr>
          <a:xfrm>
            <a:off x="9699908" y="1435203"/>
            <a:ext cx="956278" cy="937317"/>
            <a:chOff x="10012369" y="1537721"/>
            <a:chExt cx="956278" cy="937317"/>
          </a:xfrm>
        </p:grpSpPr>
        <p:sp>
          <p:nvSpPr>
            <p:cNvPr id="174" name="Lightning Bolt 173">
              <a:extLst>
                <a:ext uri="{FF2B5EF4-FFF2-40B4-BE49-F238E27FC236}">
                  <a16:creationId xmlns:a16="http://schemas.microsoft.com/office/drawing/2014/main" id="{012FE25B-7727-2072-DA65-42BAB11778A5}"/>
                </a:ext>
              </a:extLst>
            </p:cNvPr>
            <p:cNvSpPr/>
            <p:nvPr/>
          </p:nvSpPr>
          <p:spPr>
            <a:xfrm>
              <a:off x="10012369" y="1840832"/>
              <a:ext cx="645459" cy="634206"/>
            </a:xfrm>
            <a:prstGeom prst="lightningBolt">
              <a:avLst/>
            </a:prstGeom>
            <a:solidFill>
              <a:srgbClr val="C00000"/>
            </a:solidFill>
            <a:ln w="9525" cap="flat" cmpd="sng" algn="ctr">
              <a:solidFill>
                <a:sysClr val="windowText" lastClr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BFECA069-5E32-EBE3-FE07-9E392682472F}"/>
                </a:ext>
              </a:extLst>
            </p:cNvPr>
            <p:cNvSpPr txBox="1"/>
            <p:nvPr/>
          </p:nvSpPr>
          <p:spPr>
            <a:xfrm>
              <a:off x="10219724" y="1537721"/>
              <a:ext cx="7489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</a:rPr>
                <a:t>Error</a:t>
              </a:r>
            </a:p>
          </p:txBody>
        </p:sp>
      </p:grpSp>
      <p:cxnSp>
        <p:nvCxnSpPr>
          <p:cNvPr id="10" name="Straight Connector 9"/>
          <p:cNvCxnSpPr>
            <a:cxnSpLocks/>
          </p:cNvCxnSpPr>
          <p:nvPr/>
        </p:nvCxnSpPr>
        <p:spPr>
          <a:xfrm>
            <a:off x="0" y="1054167"/>
            <a:ext cx="12192000" cy="0"/>
          </a:xfrm>
          <a:prstGeom prst="line">
            <a:avLst/>
          </a:prstGeom>
          <a:ln w="19050">
            <a:solidFill>
              <a:srgbClr val="BF57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7" name="TextBox 176">
            <a:extLst>
              <a:ext uri="{FF2B5EF4-FFF2-40B4-BE49-F238E27FC236}">
                <a16:creationId xmlns:a16="http://schemas.microsoft.com/office/drawing/2014/main" id="{B385874B-3670-08CF-8031-45BF93A8429A}"/>
              </a:ext>
            </a:extLst>
          </p:cNvPr>
          <p:cNvSpPr txBox="1"/>
          <p:nvPr/>
        </p:nvSpPr>
        <p:spPr>
          <a:xfrm>
            <a:off x="88827" y="1152975"/>
            <a:ext cx="84591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10421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Decoherence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10421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r>
              <a:rPr kumimoji="0" lang="en-US" sz="2400" b="0" i="0" u="none" strike="noStrike" kern="1200" cap="none" spc="0" normalizeH="0" noProof="0" dirty="0">
                <a:ln>
                  <a:noFill/>
                </a:ln>
                <a:solidFill>
                  <a:srgbClr val="10421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 Qubit loses its information naturally due to its unwarranted interactions with the environment</a:t>
            </a:r>
            <a:endParaRPr lang="en-US" sz="2400" dirty="0">
              <a:solidFill>
                <a:srgbClr val="10421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F7A1D4E6-4216-343A-73DF-3681B9A326A5}"/>
              </a:ext>
            </a:extLst>
          </p:cNvPr>
          <p:cNvSpPr txBox="1"/>
          <p:nvPr/>
        </p:nvSpPr>
        <p:spPr>
          <a:xfrm>
            <a:off x="82061" y="2127693"/>
            <a:ext cx="82110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dirty="0">
                <a:solidFill>
                  <a:srgbClr val="10421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Probability</a:t>
            </a: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srgbClr val="10421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 of decoherence increases exponentially with time</a:t>
            </a:r>
            <a:endParaRPr lang="en-US" sz="2400" dirty="0">
              <a:solidFill>
                <a:srgbClr val="10421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1" name="Arc 190">
            <a:extLst>
              <a:ext uri="{FF2B5EF4-FFF2-40B4-BE49-F238E27FC236}">
                <a16:creationId xmlns:a16="http://schemas.microsoft.com/office/drawing/2014/main" id="{939FD9CA-CEF9-263F-E2A6-610C17513233}"/>
              </a:ext>
            </a:extLst>
          </p:cNvPr>
          <p:cNvSpPr/>
          <p:nvPr/>
        </p:nvSpPr>
        <p:spPr>
          <a:xfrm rot="10281408">
            <a:off x="1541778" y="921700"/>
            <a:ext cx="4109159" cy="3508372"/>
          </a:xfrm>
          <a:prstGeom prst="arc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1" name="Group 200">
            <a:extLst>
              <a:ext uri="{FF2B5EF4-FFF2-40B4-BE49-F238E27FC236}">
                <a16:creationId xmlns:a16="http://schemas.microsoft.com/office/drawing/2014/main" id="{21C1D58C-064D-66FC-199D-584533D348EE}"/>
              </a:ext>
            </a:extLst>
          </p:cNvPr>
          <p:cNvGrpSpPr/>
          <p:nvPr/>
        </p:nvGrpSpPr>
        <p:grpSpPr>
          <a:xfrm>
            <a:off x="620943" y="2761740"/>
            <a:ext cx="4457294" cy="2259623"/>
            <a:chOff x="620943" y="2761740"/>
            <a:chExt cx="4457294" cy="2259623"/>
          </a:xfrm>
        </p:grpSpPr>
        <p:cxnSp>
          <p:nvCxnSpPr>
            <p:cNvPr id="182" name="Elbow Connector 181">
              <a:extLst>
                <a:ext uri="{FF2B5EF4-FFF2-40B4-BE49-F238E27FC236}">
                  <a16:creationId xmlns:a16="http://schemas.microsoft.com/office/drawing/2014/main" id="{E2A9802B-B36C-BFBF-DD8A-8DF29EFB084D}"/>
                </a:ext>
              </a:extLst>
            </p:cNvPr>
            <p:cNvCxnSpPr>
              <a:cxnSpLocks/>
            </p:cNvCxnSpPr>
            <p:nvPr/>
          </p:nvCxnSpPr>
          <p:spPr>
            <a:xfrm>
              <a:off x="1420637" y="2894888"/>
              <a:ext cx="3657600" cy="1650019"/>
            </a:xfrm>
            <a:prstGeom prst="bentConnector3">
              <a:avLst>
                <a:gd name="adj1" fmla="val -1"/>
              </a:avLst>
            </a:prstGeom>
            <a:ln>
              <a:solidFill>
                <a:schemeClr val="bg2">
                  <a:lumMod val="50000"/>
                </a:schemeClr>
              </a:solidFill>
              <a:headEnd type="triangle" w="lg" len="lg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3" name="TextBox 192">
              <a:extLst>
                <a:ext uri="{FF2B5EF4-FFF2-40B4-BE49-F238E27FC236}">
                  <a16:creationId xmlns:a16="http://schemas.microsoft.com/office/drawing/2014/main" id="{05ABC2FE-5BBC-0EB8-7413-03F0652E3C69}"/>
                </a:ext>
              </a:extLst>
            </p:cNvPr>
            <p:cNvSpPr txBox="1"/>
            <p:nvPr/>
          </p:nvSpPr>
          <p:spPr>
            <a:xfrm rot="16200000">
              <a:off x="-152506" y="3535189"/>
              <a:ext cx="225478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2">
                      <a:lumMod val="50000"/>
                    </a:schemeClr>
                  </a:solidFill>
                </a:rPr>
                <a:t>Probability of Qubit</a:t>
              </a:r>
            </a:p>
            <a:p>
              <a:r>
                <a:rPr lang="en-US" sz="2000" dirty="0">
                  <a:solidFill>
                    <a:schemeClr val="bg2">
                      <a:lumMod val="50000"/>
                    </a:schemeClr>
                  </a:solidFill>
                </a:rPr>
                <a:t>in the Correct State</a:t>
              </a:r>
            </a:p>
          </p:txBody>
        </p:sp>
        <p:sp>
          <p:nvSpPr>
            <p:cNvPr id="194" name="TextBox 193">
              <a:extLst>
                <a:ext uri="{FF2B5EF4-FFF2-40B4-BE49-F238E27FC236}">
                  <a16:creationId xmlns:a16="http://schemas.microsoft.com/office/drawing/2014/main" id="{8B327299-6C50-F1B2-7473-8612A72A2FC6}"/>
                </a:ext>
              </a:extLst>
            </p:cNvPr>
            <p:cNvSpPr txBox="1"/>
            <p:nvPr/>
          </p:nvSpPr>
          <p:spPr>
            <a:xfrm>
              <a:off x="2532777" y="4621253"/>
              <a:ext cx="79337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2">
                      <a:lumMod val="50000"/>
                    </a:schemeClr>
                  </a:solidFill>
                </a:rPr>
                <a:t>Time</a:t>
              </a:r>
            </a:p>
          </p:txBody>
        </p:sp>
      </p:grpSp>
      <p:sp>
        <p:nvSpPr>
          <p:cNvPr id="195" name="Rectangle 194">
            <a:extLst>
              <a:ext uri="{FF2B5EF4-FFF2-40B4-BE49-F238E27FC236}">
                <a16:creationId xmlns:a16="http://schemas.microsoft.com/office/drawing/2014/main" id="{1F95AD9E-46AE-8704-7679-B283C4147402}"/>
              </a:ext>
            </a:extLst>
          </p:cNvPr>
          <p:cNvSpPr/>
          <p:nvPr/>
        </p:nvSpPr>
        <p:spPr>
          <a:xfrm>
            <a:off x="2210005" y="3199685"/>
            <a:ext cx="4254691" cy="4247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3429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022539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Time Constant: </a:t>
            </a:r>
            <a:r>
              <a:rPr lang="en-US" altLang="zh-CN" sz="2400" b="1" kern="0" dirty="0">
                <a:solidFill>
                  <a:srgbClr val="022539"/>
                </a:solidFill>
                <a:latin typeface="Calibri"/>
                <a:ea typeface="宋体" panose="02010600030101010101" pitchFamily="2" charset="-122"/>
              </a:rPr>
              <a:t>Coherence</a:t>
            </a: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022539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Time</a:t>
            </a:r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7FA9501A-99B6-511A-B64E-E2CEB7A79EA9}"/>
              </a:ext>
            </a:extLst>
          </p:cNvPr>
          <p:cNvSpPr txBox="1"/>
          <p:nvPr/>
        </p:nvSpPr>
        <p:spPr>
          <a:xfrm>
            <a:off x="88827" y="5165797"/>
            <a:ext cx="114113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dirty="0">
                <a:solidFill>
                  <a:srgbClr val="10421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Phase information decays faster than amplitude information, therefore there are two different time constants (T</a:t>
            </a:r>
            <a:r>
              <a:rPr lang="en-US" sz="2400" baseline="-25000" dirty="0">
                <a:solidFill>
                  <a:srgbClr val="10421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2400" dirty="0">
                <a:solidFill>
                  <a:srgbClr val="10421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for amplitude and T</a:t>
            </a:r>
            <a:r>
              <a:rPr lang="en-US" sz="2400" baseline="-25000" dirty="0">
                <a:solidFill>
                  <a:srgbClr val="10421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2400" dirty="0">
                <a:solidFill>
                  <a:srgbClr val="10421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for phase, usually T</a:t>
            </a:r>
            <a:r>
              <a:rPr lang="en-US" sz="2400" baseline="-25000" dirty="0">
                <a:solidFill>
                  <a:srgbClr val="10421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2400" dirty="0">
                <a:solidFill>
                  <a:srgbClr val="10421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&lt;T</a:t>
            </a:r>
            <a:r>
              <a:rPr lang="en-US" sz="2400" baseline="-25000" dirty="0">
                <a:solidFill>
                  <a:srgbClr val="10421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2400" dirty="0">
                <a:solidFill>
                  <a:srgbClr val="10421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  <p:sp>
        <p:nvSpPr>
          <p:cNvPr id="203" name="Rectangle 202">
            <a:extLst>
              <a:ext uri="{FF2B5EF4-FFF2-40B4-BE49-F238E27FC236}">
                <a16:creationId xmlns:a16="http://schemas.microsoft.com/office/drawing/2014/main" id="{DAD65AA0-754E-DAFE-8F50-122029871002}"/>
              </a:ext>
            </a:extLst>
          </p:cNvPr>
          <p:cNvSpPr/>
          <p:nvPr/>
        </p:nvSpPr>
        <p:spPr>
          <a:xfrm>
            <a:off x="8310124" y="1238355"/>
            <a:ext cx="3768203" cy="276602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129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78" grpId="0"/>
      <p:bldP spid="191" grpId="0" animBg="1"/>
      <p:bldP spid="195" grpId="0"/>
      <p:bldP spid="200" grpId="0"/>
      <p:bldP spid="203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/>
        </p:nvCxnSpPr>
        <p:spPr>
          <a:xfrm>
            <a:off x="838200" y="4140200"/>
            <a:ext cx="7493000" cy="0"/>
          </a:xfrm>
          <a:prstGeom prst="line">
            <a:avLst/>
          </a:prstGeom>
          <a:ln w="19050">
            <a:solidFill>
              <a:srgbClr val="BF57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Placeholder 7"/>
          <p:cNvSpPr txBox="1">
            <a:spLocks/>
          </p:cNvSpPr>
          <p:nvPr/>
        </p:nvSpPr>
        <p:spPr>
          <a:xfrm>
            <a:off x="609600" y="1572260"/>
            <a:ext cx="11826240" cy="2336800"/>
          </a:xfrm>
          <a:prstGeom prst="rect">
            <a:avLst/>
          </a:prstGeom>
        </p:spPr>
        <p:txBody>
          <a:bodyPr vert="horz" wrap="square" lIns="121920" tIns="60960" rIns="121920" bIns="60960" rtlCol="0" anchor="b">
            <a:no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4800" b="1" i="0" kern="800" cap="all" normalizeH="0" baseline="0">
                <a:solidFill>
                  <a:schemeClr val="bg1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pPr marL="0" marR="0" lvl="0" indent="0" algn="l" defTabSz="1219170" rtl="0" eaLnBrk="1" fontAlgn="auto" latinLnBrk="0" hangingPunct="1">
              <a:lnSpc>
                <a:spcPts val="5333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400" dirty="0">
                <a:solidFill>
                  <a:srgbClr val="BF5700"/>
                </a:solidFill>
              </a:rPr>
              <a:t>SYSTEM CALIBRATION</a:t>
            </a:r>
          </a:p>
          <a:p>
            <a:pPr marL="0" marR="0" lvl="0" indent="0" algn="l" defTabSz="1219170" rtl="0" eaLnBrk="1" fontAlgn="auto" latinLnBrk="0" hangingPunct="1">
              <a:lnSpc>
                <a:spcPts val="5333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400" b="1" i="0" u="none" strike="noStrike" kern="800" cap="all" spc="0" normalizeH="0" baseline="0" noProof="0" dirty="0">
                <a:ln>
                  <a:noFill/>
                </a:ln>
                <a:solidFill>
                  <a:srgbClr val="BF5700"/>
                </a:solidFill>
                <a:effectLst/>
                <a:uLnTx/>
                <a:uFillTx/>
                <a:latin typeface="Arial Black" charset="0"/>
                <a:cs typeface="Arial Black" charset="0"/>
              </a:rPr>
              <a:t>CHA</a:t>
            </a:r>
            <a:r>
              <a:rPr lang="en-US" sz="6400" dirty="0">
                <a:solidFill>
                  <a:srgbClr val="BF5700"/>
                </a:solidFill>
              </a:rPr>
              <a:t>LLENGEs</a:t>
            </a:r>
            <a:endParaRPr kumimoji="0" lang="en-US" sz="6400" b="1" i="0" u="none" strike="noStrike" kern="800" cap="all" spc="0" normalizeH="0" baseline="0" noProof="0" dirty="0">
              <a:ln>
                <a:noFill/>
              </a:ln>
              <a:solidFill>
                <a:srgbClr val="BF5700"/>
              </a:solidFill>
              <a:effectLst/>
              <a:uLnTx/>
              <a:uFillTx/>
              <a:latin typeface="Arial Black" charset="0"/>
              <a:cs typeface="Arial Black" charset="0"/>
            </a:endParaRPr>
          </a:p>
        </p:txBody>
      </p:sp>
      <p:sp>
        <p:nvSpPr>
          <p:cNvPr id="15" name="Text Placeholder 9"/>
          <p:cNvSpPr txBox="1">
            <a:spLocks/>
          </p:cNvSpPr>
          <p:nvPr/>
        </p:nvSpPr>
        <p:spPr>
          <a:xfrm>
            <a:off x="731519" y="4445000"/>
            <a:ext cx="11057709" cy="609601"/>
          </a:xfrm>
          <a:prstGeom prst="rect">
            <a:avLst/>
          </a:prstGeom>
        </p:spPr>
        <p:txBody>
          <a:bodyPr vert="horz" lIns="121920" tIns="60960" rIns="121920" bIns="6096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400" b="0" i="0" kern="12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867" b="0" i="1" u="none" strike="noStrike" kern="1200" cap="none" spc="0" normalizeH="0" baseline="0" noProof="0" dirty="0">
                <a:ln>
                  <a:noFill/>
                </a:ln>
                <a:solidFill>
                  <a:srgbClr val="333F48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 charset="0"/>
                <a:cs typeface="Arial" charset="0"/>
              </a:rPr>
              <a:t>Thanks to Paul </a:t>
            </a:r>
            <a:r>
              <a:rPr kumimoji="0" lang="en-US" sz="1867" b="0" i="1" u="none" strike="noStrike" kern="1200" cap="none" spc="0" normalizeH="0" baseline="0" noProof="0" dirty="0" err="1">
                <a:ln>
                  <a:noFill/>
                </a:ln>
                <a:solidFill>
                  <a:srgbClr val="333F48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 charset="0"/>
                <a:cs typeface="Arial" charset="0"/>
              </a:rPr>
              <a:t>Klimov</a:t>
            </a:r>
            <a:r>
              <a:rPr kumimoji="0" lang="en-US" sz="1867" b="0" i="1" u="none" strike="noStrike" kern="1200" cap="none" spc="0" normalizeH="0" baseline="0" noProof="0" dirty="0">
                <a:ln>
                  <a:noFill/>
                </a:ln>
                <a:solidFill>
                  <a:srgbClr val="333F48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 charset="0"/>
                <a:cs typeface="Arial" charset="0"/>
              </a:rPr>
              <a:t> for sharing information about Google quantum systems!</a:t>
            </a:r>
          </a:p>
        </p:txBody>
      </p:sp>
    </p:spTree>
    <p:extLst>
      <p:ext uri="{BB962C8B-B14F-4D97-AF65-F5344CB8AC3E}">
        <p14:creationId xmlns:p14="http://schemas.microsoft.com/office/powerpoint/2010/main" val="2926198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>
            <a:cxnSpLocks/>
          </p:cNvCxnSpPr>
          <p:nvPr/>
        </p:nvCxnSpPr>
        <p:spPr>
          <a:xfrm>
            <a:off x="0" y="1054167"/>
            <a:ext cx="12192000" cy="0"/>
          </a:xfrm>
          <a:prstGeom prst="line">
            <a:avLst/>
          </a:prstGeom>
          <a:ln w="19050">
            <a:solidFill>
              <a:srgbClr val="BF57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3">
            <a:extLst>
              <a:ext uri="{FF2B5EF4-FFF2-40B4-BE49-F238E27FC236}">
                <a16:creationId xmlns:a16="http://schemas.microsoft.com/office/drawing/2014/main" id="{FCAF57EB-3D10-C993-E3D8-E1B965F82382}"/>
              </a:ext>
            </a:extLst>
          </p:cNvPr>
          <p:cNvSpPr txBox="1">
            <a:spLocks/>
          </p:cNvSpPr>
          <p:nvPr/>
        </p:nvSpPr>
        <p:spPr>
          <a:xfrm>
            <a:off x="164125" y="39407"/>
            <a:ext cx="12027875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baseline="0">
                <a:solidFill>
                  <a:srgbClr val="A7934B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 err="1">
                <a:ln>
                  <a:noFill/>
                </a:ln>
                <a:solidFill>
                  <a:srgbClr val="BF5700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Xmon-Transmon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BF5700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Qubits</a:t>
            </a:r>
          </a:p>
        </p:txBody>
      </p:sp>
      <p:sp>
        <p:nvSpPr>
          <p:cNvPr id="3126" name="TextBox 3125">
            <a:extLst>
              <a:ext uri="{FF2B5EF4-FFF2-40B4-BE49-F238E27FC236}">
                <a16:creationId xmlns:a16="http://schemas.microsoft.com/office/drawing/2014/main" id="{EFB170C6-CA97-511E-B94A-62D4D0A159F1}"/>
              </a:ext>
            </a:extLst>
          </p:cNvPr>
          <p:cNvSpPr txBox="1"/>
          <p:nvPr/>
        </p:nvSpPr>
        <p:spPr>
          <a:xfrm>
            <a:off x="-885" y="6126614"/>
            <a:ext cx="12192883" cy="731520"/>
          </a:xfrm>
          <a:prstGeom prst="rect">
            <a:avLst/>
          </a:prstGeom>
          <a:solidFill>
            <a:srgbClr val="BF5700"/>
          </a:solidFill>
        </p:spPr>
        <p:txBody>
          <a:bodyPr wrap="square" rtlCol="0">
            <a:noAutofit/>
          </a:bodyPr>
          <a:lstStyle/>
          <a:p>
            <a:pPr marL="0" marR="0" lvl="0" indent="0" algn="ctr" defTabSz="10912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Quantum gates are</a:t>
            </a:r>
            <a:r>
              <a:rPr kumimoji="0" lang="en-US" sz="2400" b="0" i="0" u="none" strike="noStrike" kern="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performed by applying pulses operating at dedicated frequencies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9" name="object 2">
            <a:extLst>
              <a:ext uri="{FF2B5EF4-FFF2-40B4-BE49-F238E27FC236}">
                <a16:creationId xmlns:a16="http://schemas.microsoft.com/office/drawing/2014/main" id="{FA83C72E-9823-7CA3-57E9-923BC9728B83}"/>
              </a:ext>
            </a:extLst>
          </p:cNvPr>
          <p:cNvGrpSpPr/>
          <p:nvPr/>
        </p:nvGrpSpPr>
        <p:grpSpPr>
          <a:xfrm>
            <a:off x="167467" y="3327034"/>
            <a:ext cx="6221791" cy="2778195"/>
            <a:chOff x="125600" y="2495275"/>
            <a:chExt cx="5172075" cy="2561590"/>
          </a:xfrm>
        </p:grpSpPr>
        <p:sp>
          <p:nvSpPr>
            <p:cNvPr id="20" name="object 3">
              <a:extLst>
                <a:ext uri="{FF2B5EF4-FFF2-40B4-BE49-F238E27FC236}">
                  <a16:creationId xmlns:a16="http://schemas.microsoft.com/office/drawing/2014/main" id="{DCE96CB9-A765-A52E-C561-AF3959050864}"/>
                </a:ext>
              </a:extLst>
            </p:cNvPr>
            <p:cNvSpPr/>
            <p:nvPr/>
          </p:nvSpPr>
          <p:spPr>
            <a:xfrm>
              <a:off x="3920656" y="3682299"/>
              <a:ext cx="782955" cy="838200"/>
            </a:xfrm>
            <a:custGeom>
              <a:avLst/>
              <a:gdLst/>
              <a:ahLst/>
              <a:cxnLst/>
              <a:rect l="l" t="t" r="r" b="b"/>
              <a:pathLst>
                <a:path w="782954" h="838200">
                  <a:moveTo>
                    <a:pt x="0" y="0"/>
                  </a:moveTo>
                  <a:lnTo>
                    <a:pt x="782399" y="0"/>
                  </a:lnTo>
                  <a:lnTo>
                    <a:pt x="782399" y="837599"/>
                  </a:lnTo>
                  <a:lnTo>
                    <a:pt x="0" y="837599"/>
                  </a:lnTo>
                  <a:lnTo>
                    <a:pt x="0" y="0"/>
                  </a:lnTo>
                  <a:close/>
                </a:path>
              </a:pathLst>
            </a:custGeom>
            <a:ln w="28574">
              <a:solidFill>
                <a:srgbClr val="1967D1"/>
              </a:solidFill>
            </a:ln>
          </p:spPr>
          <p:txBody>
            <a:bodyPr wrap="square" lIns="0" tIns="0" rIns="0" bIns="0" rtlCol="0"/>
            <a:lstStyle/>
            <a:p>
              <a:pPr defTabSz="1219170"/>
              <a:endParaRPr sz="2400"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21" name="object 4">
              <a:extLst>
                <a:ext uri="{FF2B5EF4-FFF2-40B4-BE49-F238E27FC236}">
                  <a16:creationId xmlns:a16="http://schemas.microsoft.com/office/drawing/2014/main" id="{FA6AD02D-D713-ECD8-FD6E-B87F4F182664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5600" y="2495275"/>
              <a:ext cx="5171699" cy="2485799"/>
            </a:xfrm>
            <a:prstGeom prst="rect">
              <a:avLst/>
            </a:prstGeom>
          </p:spPr>
        </p:pic>
      </p:grpSp>
      <p:sp>
        <p:nvSpPr>
          <p:cNvPr id="22" name="object 6">
            <a:extLst>
              <a:ext uri="{FF2B5EF4-FFF2-40B4-BE49-F238E27FC236}">
                <a16:creationId xmlns:a16="http://schemas.microsoft.com/office/drawing/2014/main" id="{CB9761C3-49C3-E7E5-A768-0B9BB5559D69}"/>
              </a:ext>
            </a:extLst>
          </p:cNvPr>
          <p:cNvSpPr txBox="1"/>
          <p:nvPr/>
        </p:nvSpPr>
        <p:spPr>
          <a:xfrm>
            <a:off x="7967323" y="3775590"/>
            <a:ext cx="3114887" cy="2401512"/>
          </a:xfrm>
          <a:prstGeom prst="rect">
            <a:avLst/>
          </a:prstGeom>
        </p:spPr>
        <p:txBody>
          <a:bodyPr vert="horz" wrap="square" lIns="0" tIns="165947" rIns="0" bIns="0" rtlCol="0">
            <a:spAutoFit/>
          </a:bodyPr>
          <a:lstStyle/>
          <a:p>
            <a:pPr marL="16933" defTabSz="1219170">
              <a:spcBef>
                <a:spcPts val="1307"/>
              </a:spcBef>
            </a:pPr>
            <a:r>
              <a:rPr lang="en-US" sz="2400" spc="7" dirty="0">
                <a:solidFill>
                  <a:srgbClr val="1967D1"/>
                </a:solidFill>
                <a:latin typeface="Microsoft Sans Serif"/>
                <a:cs typeface="Microsoft Sans Serif"/>
              </a:rPr>
              <a:t>Frequency</a:t>
            </a:r>
            <a:r>
              <a:rPr lang="en-US" sz="2400" spc="-13" dirty="0">
                <a:solidFill>
                  <a:srgbClr val="1967D1"/>
                </a:solidFill>
                <a:latin typeface="Microsoft Sans Serif"/>
                <a:cs typeface="Microsoft Sans Serif"/>
              </a:rPr>
              <a:t> </a:t>
            </a:r>
            <a:r>
              <a:rPr lang="en-US" sz="2400" spc="7" dirty="0">
                <a:solidFill>
                  <a:srgbClr val="1967D1"/>
                </a:solidFill>
                <a:latin typeface="Microsoft Sans Serif"/>
                <a:cs typeface="Microsoft Sans Serif"/>
              </a:rPr>
              <a:t>Tunability</a:t>
            </a:r>
            <a:endParaRPr lang="en-US" sz="2400" dirty="0">
              <a:solidFill>
                <a:prstClr val="black"/>
              </a:solidFill>
              <a:latin typeface="Microsoft Sans Serif"/>
              <a:cs typeface="Microsoft Sans Serif"/>
            </a:endParaRPr>
          </a:p>
          <a:p>
            <a:pPr marL="684090" defTabSz="1219170">
              <a:spcBef>
                <a:spcPts val="1173"/>
              </a:spcBef>
            </a:pPr>
            <a:r>
              <a:rPr sz="2400" spc="-240" dirty="0">
                <a:solidFill>
                  <a:srgbClr val="595959"/>
                </a:solidFill>
                <a:latin typeface="Microsoft Sans Serif"/>
                <a:cs typeface="Microsoft Sans Serif"/>
              </a:rPr>
              <a:t>|1</a:t>
            </a:r>
            <a:r>
              <a:rPr sz="2400" dirty="0">
                <a:solidFill>
                  <a:srgbClr val="595959"/>
                </a:solidFill>
                <a:latin typeface="MS PGothic"/>
                <a:cs typeface="MS PGothic"/>
              </a:rPr>
              <a:t>〉</a:t>
            </a:r>
            <a:endParaRPr sz="2400" dirty="0">
              <a:solidFill>
                <a:prstClr val="black"/>
              </a:solidFill>
              <a:latin typeface="MS PGothic"/>
              <a:cs typeface="MS PGothic"/>
            </a:endParaRPr>
          </a:p>
          <a:p>
            <a:pPr marL="1574761" defTabSz="1219170">
              <a:spcBef>
                <a:spcPts val="2160"/>
              </a:spcBef>
            </a:pPr>
            <a:r>
              <a:rPr sz="2400" spc="-27" dirty="0">
                <a:solidFill>
                  <a:srgbClr val="595959"/>
                </a:solidFill>
                <a:latin typeface="Microsoft Sans Serif"/>
                <a:cs typeface="Microsoft Sans Serif"/>
              </a:rPr>
              <a:t>~</a:t>
            </a:r>
            <a:r>
              <a:rPr sz="2400" spc="-40" dirty="0">
                <a:solidFill>
                  <a:srgbClr val="595959"/>
                </a:solidFill>
                <a:latin typeface="Microsoft Sans Serif"/>
                <a:cs typeface="Microsoft Sans Serif"/>
              </a:rPr>
              <a:t> </a:t>
            </a:r>
            <a:r>
              <a:rPr sz="2400" spc="-27" dirty="0">
                <a:solidFill>
                  <a:srgbClr val="595959"/>
                </a:solidFill>
                <a:latin typeface="Microsoft Sans Serif"/>
                <a:cs typeface="Microsoft Sans Serif"/>
              </a:rPr>
              <a:t>5</a:t>
            </a:r>
            <a:r>
              <a:rPr sz="2400" spc="-40" dirty="0">
                <a:solidFill>
                  <a:srgbClr val="595959"/>
                </a:solidFill>
                <a:latin typeface="Microsoft Sans Serif"/>
                <a:cs typeface="Microsoft Sans Serif"/>
              </a:rPr>
              <a:t> </a:t>
            </a:r>
            <a:r>
              <a:rPr sz="2400" spc="-20" dirty="0">
                <a:solidFill>
                  <a:srgbClr val="595959"/>
                </a:solidFill>
                <a:latin typeface="Microsoft Sans Serif"/>
                <a:cs typeface="Microsoft Sans Serif"/>
              </a:rPr>
              <a:t>-</a:t>
            </a:r>
            <a:r>
              <a:rPr sz="2400" spc="-40" dirty="0">
                <a:solidFill>
                  <a:srgbClr val="595959"/>
                </a:solidFill>
                <a:latin typeface="Microsoft Sans Serif"/>
                <a:cs typeface="Microsoft Sans Serif"/>
              </a:rPr>
              <a:t> </a:t>
            </a:r>
            <a:r>
              <a:rPr sz="2400" spc="-27" dirty="0">
                <a:solidFill>
                  <a:srgbClr val="595959"/>
                </a:solidFill>
                <a:latin typeface="Microsoft Sans Serif"/>
                <a:cs typeface="Microsoft Sans Serif"/>
              </a:rPr>
              <a:t>7</a:t>
            </a:r>
            <a:r>
              <a:rPr sz="2400" spc="-40" dirty="0">
                <a:solidFill>
                  <a:srgbClr val="595959"/>
                </a:solidFill>
                <a:latin typeface="Microsoft Sans Serif"/>
                <a:cs typeface="Microsoft Sans Serif"/>
              </a:rPr>
              <a:t> </a:t>
            </a:r>
            <a:r>
              <a:rPr sz="2400" spc="-33" dirty="0">
                <a:solidFill>
                  <a:srgbClr val="595959"/>
                </a:solidFill>
                <a:latin typeface="Microsoft Sans Serif"/>
                <a:cs typeface="Microsoft Sans Serif"/>
              </a:rPr>
              <a:t>GHz</a:t>
            </a:r>
            <a:endParaRPr sz="2400" dirty="0">
              <a:solidFill>
                <a:prstClr val="black"/>
              </a:solidFill>
              <a:latin typeface="Microsoft Sans Serif"/>
              <a:cs typeface="Microsoft Sans Serif"/>
            </a:endParaRPr>
          </a:p>
          <a:p>
            <a:pPr marL="601118" defTabSz="1219170">
              <a:spcBef>
                <a:spcPts val="2513"/>
              </a:spcBef>
            </a:pPr>
            <a:r>
              <a:rPr sz="2400" spc="73" dirty="0">
                <a:solidFill>
                  <a:srgbClr val="595959"/>
                </a:solidFill>
                <a:latin typeface="Microsoft Sans Serif"/>
                <a:cs typeface="Microsoft Sans Serif"/>
              </a:rPr>
              <a:t>|0</a:t>
            </a:r>
            <a:r>
              <a:rPr sz="2400" dirty="0">
                <a:solidFill>
                  <a:srgbClr val="595959"/>
                </a:solidFill>
                <a:latin typeface="MS PGothic"/>
                <a:cs typeface="MS PGothic"/>
              </a:rPr>
              <a:t>〉</a:t>
            </a:r>
            <a:endParaRPr sz="2400" dirty="0">
              <a:solidFill>
                <a:prstClr val="black"/>
              </a:solidFill>
              <a:latin typeface="MS PGothic"/>
              <a:cs typeface="MS PGothic"/>
            </a:endParaRPr>
          </a:p>
        </p:txBody>
      </p:sp>
      <p:grpSp>
        <p:nvGrpSpPr>
          <p:cNvPr id="23" name="object 7">
            <a:extLst>
              <a:ext uri="{FF2B5EF4-FFF2-40B4-BE49-F238E27FC236}">
                <a16:creationId xmlns:a16="http://schemas.microsoft.com/office/drawing/2014/main" id="{A7A14971-C930-8262-1A32-94C205B53194}"/>
              </a:ext>
            </a:extLst>
          </p:cNvPr>
          <p:cNvGrpSpPr/>
          <p:nvPr/>
        </p:nvGrpSpPr>
        <p:grpSpPr>
          <a:xfrm>
            <a:off x="9036748" y="4666801"/>
            <a:ext cx="528320" cy="1360592"/>
            <a:chOff x="7028244" y="3775757"/>
            <a:chExt cx="396240" cy="1020444"/>
          </a:xfrm>
        </p:grpSpPr>
        <p:sp>
          <p:nvSpPr>
            <p:cNvPr id="24" name="object 8">
              <a:extLst>
                <a:ext uri="{FF2B5EF4-FFF2-40B4-BE49-F238E27FC236}">
                  <a16:creationId xmlns:a16="http://schemas.microsoft.com/office/drawing/2014/main" id="{F4A82441-821E-4247-45F2-BD8AD823ABD4}"/>
                </a:ext>
              </a:extLst>
            </p:cNvPr>
            <p:cNvSpPr/>
            <p:nvPr/>
          </p:nvSpPr>
          <p:spPr>
            <a:xfrm>
              <a:off x="7231834" y="3914300"/>
              <a:ext cx="0" cy="728980"/>
            </a:xfrm>
            <a:custGeom>
              <a:avLst/>
              <a:gdLst/>
              <a:ahLst/>
              <a:cxnLst/>
              <a:rect l="l" t="t" r="r" b="b"/>
              <a:pathLst>
                <a:path h="728979">
                  <a:moveTo>
                    <a:pt x="0" y="728699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pPr defTabSz="1219170"/>
              <a:endParaRPr sz="2400"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25" name="object 9">
              <a:extLst>
                <a:ext uri="{FF2B5EF4-FFF2-40B4-BE49-F238E27FC236}">
                  <a16:creationId xmlns:a16="http://schemas.microsoft.com/office/drawing/2014/main" id="{9BE31928-7D6A-296D-35C6-8A7E4ABC5D2B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190843" y="4633475"/>
              <a:ext cx="81981" cy="105500"/>
            </a:xfrm>
            <a:prstGeom prst="rect">
              <a:avLst/>
            </a:prstGeom>
          </p:spPr>
        </p:pic>
        <p:pic>
          <p:nvPicPr>
            <p:cNvPr id="26" name="object 10">
              <a:extLst>
                <a:ext uri="{FF2B5EF4-FFF2-40B4-BE49-F238E27FC236}">
                  <a16:creationId xmlns:a16="http://schemas.microsoft.com/office/drawing/2014/main" id="{B266A4D9-B8B2-21EC-1263-9F099F28CEFF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190843" y="3818324"/>
              <a:ext cx="81981" cy="105500"/>
            </a:xfrm>
            <a:prstGeom prst="rect">
              <a:avLst/>
            </a:prstGeom>
          </p:spPr>
        </p:pic>
        <p:sp>
          <p:nvSpPr>
            <p:cNvPr id="27" name="object 11">
              <a:extLst>
                <a:ext uri="{FF2B5EF4-FFF2-40B4-BE49-F238E27FC236}">
                  <a16:creationId xmlns:a16="http://schemas.microsoft.com/office/drawing/2014/main" id="{2C077CE4-2A5E-2913-882E-FF4BCFD997CB}"/>
                </a:ext>
              </a:extLst>
            </p:cNvPr>
            <p:cNvSpPr/>
            <p:nvPr/>
          </p:nvSpPr>
          <p:spPr>
            <a:xfrm>
              <a:off x="7028244" y="3790045"/>
              <a:ext cx="396240" cy="991869"/>
            </a:xfrm>
            <a:custGeom>
              <a:avLst/>
              <a:gdLst/>
              <a:ahLst/>
              <a:cxnLst/>
              <a:rect l="l" t="t" r="r" b="b"/>
              <a:pathLst>
                <a:path w="396240" h="991870">
                  <a:moveTo>
                    <a:pt x="0" y="991489"/>
                  </a:moveTo>
                  <a:lnTo>
                    <a:pt x="390299" y="991489"/>
                  </a:lnTo>
                </a:path>
                <a:path w="396240" h="991870">
                  <a:moveTo>
                    <a:pt x="5431" y="0"/>
                  </a:moveTo>
                  <a:lnTo>
                    <a:pt x="395731" y="0"/>
                  </a:lnTo>
                </a:path>
              </a:pathLst>
            </a:custGeom>
            <a:ln w="2857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pPr defTabSz="1219170"/>
              <a:endParaRPr sz="2400">
                <a:solidFill>
                  <a:prstClr val="black"/>
                </a:solidFill>
                <a:latin typeface="Calibri"/>
              </a:endParaRPr>
            </a:p>
          </p:txBody>
        </p:sp>
      </p:grpSp>
      <p:grpSp>
        <p:nvGrpSpPr>
          <p:cNvPr id="28" name="object 12">
            <a:extLst>
              <a:ext uri="{FF2B5EF4-FFF2-40B4-BE49-F238E27FC236}">
                <a16:creationId xmlns:a16="http://schemas.microsoft.com/office/drawing/2014/main" id="{8EF70F57-0804-0707-D051-9280B14C4479}"/>
              </a:ext>
            </a:extLst>
          </p:cNvPr>
          <p:cNvGrpSpPr/>
          <p:nvPr/>
        </p:nvGrpSpPr>
        <p:grpSpPr>
          <a:xfrm>
            <a:off x="8438658" y="1219879"/>
            <a:ext cx="2326640" cy="2286847"/>
            <a:chOff x="6369723" y="1141412"/>
            <a:chExt cx="1744980" cy="1715135"/>
          </a:xfrm>
        </p:grpSpPr>
        <p:sp>
          <p:nvSpPr>
            <p:cNvPr id="29" name="object 13">
              <a:extLst>
                <a:ext uri="{FF2B5EF4-FFF2-40B4-BE49-F238E27FC236}">
                  <a16:creationId xmlns:a16="http://schemas.microsoft.com/office/drawing/2014/main" id="{DBA50727-6B26-46FD-C182-330E6EBDC064}"/>
                </a:ext>
              </a:extLst>
            </p:cNvPr>
            <p:cNvSpPr/>
            <p:nvPr/>
          </p:nvSpPr>
          <p:spPr>
            <a:xfrm>
              <a:off x="6382349" y="1152000"/>
              <a:ext cx="1720214" cy="1697989"/>
            </a:xfrm>
            <a:custGeom>
              <a:avLst/>
              <a:gdLst/>
              <a:ahLst/>
              <a:cxnLst/>
              <a:rect l="l" t="t" r="r" b="b"/>
              <a:pathLst>
                <a:path w="1720215" h="1697989">
                  <a:moveTo>
                    <a:pt x="846049" y="0"/>
                  </a:moveTo>
                  <a:lnTo>
                    <a:pt x="846049" y="1697699"/>
                  </a:lnTo>
                </a:path>
                <a:path w="1720215" h="1697989">
                  <a:moveTo>
                    <a:pt x="0" y="874074"/>
                  </a:moveTo>
                  <a:lnTo>
                    <a:pt x="1720199" y="874074"/>
                  </a:lnTo>
                </a:path>
              </a:pathLst>
            </a:custGeom>
            <a:ln w="2857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pPr defTabSz="1219170"/>
              <a:endParaRPr sz="24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0" name="object 14">
              <a:extLst>
                <a:ext uri="{FF2B5EF4-FFF2-40B4-BE49-F238E27FC236}">
                  <a16:creationId xmlns:a16="http://schemas.microsoft.com/office/drawing/2014/main" id="{B586A018-9217-7595-B3E3-BFAC80DED029}"/>
                </a:ext>
              </a:extLst>
            </p:cNvPr>
            <p:cNvSpPr/>
            <p:nvPr/>
          </p:nvSpPr>
          <p:spPr>
            <a:xfrm>
              <a:off x="7012849" y="2020466"/>
              <a:ext cx="213360" cy="213360"/>
            </a:xfrm>
            <a:custGeom>
              <a:avLst/>
              <a:gdLst/>
              <a:ahLst/>
              <a:cxnLst/>
              <a:rect l="l" t="t" r="r" b="b"/>
              <a:pathLst>
                <a:path w="213359" h="213360">
                  <a:moveTo>
                    <a:pt x="213299" y="0"/>
                  </a:moveTo>
                  <a:lnTo>
                    <a:pt x="0" y="213299"/>
                  </a:lnTo>
                </a:path>
              </a:pathLst>
            </a:custGeom>
            <a:ln w="1904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pPr defTabSz="1219170"/>
              <a:endParaRPr sz="24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1" name="object 15">
              <a:extLst>
                <a:ext uri="{FF2B5EF4-FFF2-40B4-BE49-F238E27FC236}">
                  <a16:creationId xmlns:a16="http://schemas.microsoft.com/office/drawing/2014/main" id="{37FB7908-C885-3A63-F4A1-179679F0A399}"/>
                </a:ext>
              </a:extLst>
            </p:cNvPr>
            <p:cNvSpPr/>
            <p:nvPr/>
          </p:nvSpPr>
          <p:spPr>
            <a:xfrm>
              <a:off x="6659246" y="2111134"/>
              <a:ext cx="482600" cy="482600"/>
            </a:xfrm>
            <a:custGeom>
              <a:avLst/>
              <a:gdLst/>
              <a:ahLst/>
              <a:cxnLst/>
              <a:rect l="l" t="t" r="r" b="b"/>
              <a:pathLst>
                <a:path w="482600" h="482600">
                  <a:moveTo>
                    <a:pt x="249599" y="482399"/>
                  </a:moveTo>
                  <a:lnTo>
                    <a:pt x="0" y="232799"/>
                  </a:lnTo>
                  <a:lnTo>
                    <a:pt x="232799" y="0"/>
                  </a:lnTo>
                  <a:lnTo>
                    <a:pt x="482399" y="249599"/>
                  </a:lnTo>
                  <a:lnTo>
                    <a:pt x="249599" y="4823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defTabSz="1219170"/>
              <a:endParaRPr sz="24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2" name="object 16">
              <a:extLst>
                <a:ext uri="{FF2B5EF4-FFF2-40B4-BE49-F238E27FC236}">
                  <a16:creationId xmlns:a16="http://schemas.microsoft.com/office/drawing/2014/main" id="{13F22281-5788-8D8B-6AB2-3590713DC394}"/>
                </a:ext>
              </a:extLst>
            </p:cNvPr>
            <p:cNvSpPr/>
            <p:nvPr/>
          </p:nvSpPr>
          <p:spPr>
            <a:xfrm>
              <a:off x="6659246" y="2111134"/>
              <a:ext cx="482600" cy="482600"/>
            </a:xfrm>
            <a:custGeom>
              <a:avLst/>
              <a:gdLst/>
              <a:ahLst/>
              <a:cxnLst/>
              <a:rect l="l" t="t" r="r" b="b"/>
              <a:pathLst>
                <a:path w="482600" h="482600">
                  <a:moveTo>
                    <a:pt x="232799" y="0"/>
                  </a:moveTo>
                  <a:lnTo>
                    <a:pt x="482399" y="249599"/>
                  </a:lnTo>
                  <a:lnTo>
                    <a:pt x="249599" y="482399"/>
                  </a:lnTo>
                  <a:lnTo>
                    <a:pt x="0" y="232799"/>
                  </a:lnTo>
                  <a:lnTo>
                    <a:pt x="232799" y="0"/>
                  </a:lnTo>
                  <a:close/>
                </a:path>
                <a:path w="482600" h="482600">
                  <a:moveTo>
                    <a:pt x="110462" y="350"/>
                  </a:moveTo>
                  <a:lnTo>
                    <a:pt x="110462" y="223850"/>
                  </a:lnTo>
                </a:path>
                <a:path w="482600" h="482600">
                  <a:moveTo>
                    <a:pt x="10805" y="117019"/>
                  </a:moveTo>
                  <a:lnTo>
                    <a:pt x="222305" y="117019"/>
                  </a:lnTo>
                </a:path>
              </a:pathLst>
            </a:custGeom>
            <a:ln w="1904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pPr defTabSz="1219170"/>
              <a:endParaRPr sz="2400"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33" name="object 17">
              <a:extLst>
                <a:ext uri="{FF2B5EF4-FFF2-40B4-BE49-F238E27FC236}">
                  <a16:creationId xmlns:a16="http://schemas.microsoft.com/office/drawing/2014/main" id="{D1503500-9407-B363-AF98-67FC66B92D85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763099" y="2357099"/>
              <a:ext cx="373790" cy="380683"/>
            </a:xfrm>
            <a:prstGeom prst="rect">
              <a:avLst/>
            </a:prstGeom>
          </p:spPr>
        </p:pic>
        <p:sp>
          <p:nvSpPr>
            <p:cNvPr id="34" name="object 18">
              <a:extLst>
                <a:ext uri="{FF2B5EF4-FFF2-40B4-BE49-F238E27FC236}">
                  <a16:creationId xmlns:a16="http://schemas.microsoft.com/office/drawing/2014/main" id="{6D60D83F-4745-7F9A-ACF8-5E0D2F5C397A}"/>
                </a:ext>
              </a:extLst>
            </p:cNvPr>
            <p:cNvSpPr/>
            <p:nvPr/>
          </p:nvSpPr>
          <p:spPr>
            <a:xfrm>
              <a:off x="7234761" y="2033172"/>
              <a:ext cx="269875" cy="265430"/>
            </a:xfrm>
            <a:custGeom>
              <a:avLst/>
              <a:gdLst/>
              <a:ahLst/>
              <a:cxnLst/>
              <a:rect l="l" t="t" r="r" b="b"/>
              <a:pathLst>
                <a:path w="269875" h="265430">
                  <a:moveTo>
                    <a:pt x="0" y="0"/>
                  </a:moveTo>
                  <a:lnTo>
                    <a:pt x="189599" y="189599"/>
                  </a:lnTo>
                </a:path>
                <a:path w="269875" h="265430">
                  <a:moveTo>
                    <a:pt x="109360" y="264930"/>
                  </a:moveTo>
                  <a:lnTo>
                    <a:pt x="269860" y="104430"/>
                  </a:lnTo>
                </a:path>
              </a:pathLst>
            </a:custGeom>
            <a:ln w="1904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pPr defTabSz="1219170"/>
              <a:endParaRPr sz="24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5" name="object 19">
              <a:extLst>
                <a:ext uri="{FF2B5EF4-FFF2-40B4-BE49-F238E27FC236}">
                  <a16:creationId xmlns:a16="http://schemas.microsoft.com/office/drawing/2014/main" id="{89B7A741-8709-24C6-A6C5-4CAF7986D779}"/>
                </a:ext>
              </a:extLst>
            </p:cNvPr>
            <p:cNvSpPr/>
            <p:nvPr/>
          </p:nvSpPr>
          <p:spPr>
            <a:xfrm>
              <a:off x="7413029" y="2206511"/>
              <a:ext cx="160655" cy="160655"/>
            </a:xfrm>
            <a:custGeom>
              <a:avLst/>
              <a:gdLst/>
              <a:ahLst/>
              <a:cxnLst/>
              <a:rect l="l" t="t" r="r" b="b"/>
              <a:pathLst>
                <a:path w="160654" h="160655">
                  <a:moveTo>
                    <a:pt x="0" y="160499"/>
                  </a:moveTo>
                  <a:lnTo>
                    <a:pt x="160499" y="0"/>
                  </a:lnTo>
                </a:path>
              </a:pathLst>
            </a:custGeom>
            <a:ln w="2857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pPr defTabSz="1219170"/>
              <a:endParaRPr sz="24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6" name="object 20">
              <a:extLst>
                <a:ext uri="{FF2B5EF4-FFF2-40B4-BE49-F238E27FC236}">
                  <a16:creationId xmlns:a16="http://schemas.microsoft.com/office/drawing/2014/main" id="{532EDB12-530D-72AE-1DE9-A660B3A2936F}"/>
                </a:ext>
              </a:extLst>
            </p:cNvPr>
            <p:cNvSpPr/>
            <p:nvPr/>
          </p:nvSpPr>
          <p:spPr>
            <a:xfrm>
              <a:off x="7490099" y="2286079"/>
              <a:ext cx="293370" cy="293370"/>
            </a:xfrm>
            <a:custGeom>
              <a:avLst/>
              <a:gdLst/>
              <a:ahLst/>
              <a:cxnLst/>
              <a:rect l="l" t="t" r="r" b="b"/>
              <a:pathLst>
                <a:path w="293370" h="293369">
                  <a:moveTo>
                    <a:pt x="0" y="0"/>
                  </a:moveTo>
                  <a:lnTo>
                    <a:pt x="293277" y="293277"/>
                  </a:lnTo>
                </a:path>
              </a:pathLst>
            </a:custGeom>
            <a:ln w="1904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pPr defTabSz="1219170"/>
              <a:endParaRPr sz="2400"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37" name="object 21">
              <a:extLst>
                <a:ext uri="{FF2B5EF4-FFF2-40B4-BE49-F238E27FC236}">
                  <a16:creationId xmlns:a16="http://schemas.microsoft.com/office/drawing/2014/main" id="{AE405810-E1D2-F0DF-7176-A24E10A85C09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751602" y="2547582"/>
              <a:ext cx="102429" cy="102429"/>
            </a:xfrm>
            <a:prstGeom prst="rect">
              <a:avLst/>
            </a:prstGeom>
          </p:spPr>
        </p:pic>
        <p:sp>
          <p:nvSpPr>
            <p:cNvPr id="38" name="object 22">
              <a:extLst>
                <a:ext uri="{FF2B5EF4-FFF2-40B4-BE49-F238E27FC236}">
                  <a16:creationId xmlns:a16="http://schemas.microsoft.com/office/drawing/2014/main" id="{03366157-458E-ADE6-E493-169244CFE0A2}"/>
                </a:ext>
              </a:extLst>
            </p:cNvPr>
            <p:cNvSpPr/>
            <p:nvPr/>
          </p:nvSpPr>
          <p:spPr>
            <a:xfrm>
              <a:off x="7235976" y="1749834"/>
              <a:ext cx="265430" cy="269875"/>
            </a:xfrm>
            <a:custGeom>
              <a:avLst/>
              <a:gdLst/>
              <a:ahLst/>
              <a:cxnLst/>
              <a:rect l="l" t="t" r="r" b="b"/>
              <a:pathLst>
                <a:path w="265429" h="269875">
                  <a:moveTo>
                    <a:pt x="0" y="269860"/>
                  </a:moveTo>
                  <a:lnTo>
                    <a:pt x="189599" y="80260"/>
                  </a:lnTo>
                </a:path>
                <a:path w="265429" h="269875">
                  <a:moveTo>
                    <a:pt x="264930" y="160499"/>
                  </a:moveTo>
                  <a:lnTo>
                    <a:pt x="104430" y="0"/>
                  </a:lnTo>
                </a:path>
              </a:pathLst>
            </a:custGeom>
            <a:ln w="1904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pPr defTabSz="1219170"/>
              <a:endParaRPr sz="24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9" name="object 23">
              <a:extLst>
                <a:ext uri="{FF2B5EF4-FFF2-40B4-BE49-F238E27FC236}">
                  <a16:creationId xmlns:a16="http://schemas.microsoft.com/office/drawing/2014/main" id="{01E5ACBC-8502-1257-8171-8E5A90F2351A}"/>
                </a:ext>
              </a:extLst>
            </p:cNvPr>
            <p:cNvSpPr/>
            <p:nvPr/>
          </p:nvSpPr>
          <p:spPr>
            <a:xfrm>
              <a:off x="7409315" y="1574757"/>
              <a:ext cx="269240" cy="266700"/>
            </a:xfrm>
            <a:custGeom>
              <a:avLst/>
              <a:gdLst/>
              <a:ahLst/>
              <a:cxnLst/>
              <a:rect l="l" t="t" r="r" b="b"/>
              <a:pathLst>
                <a:path w="269240" h="266700">
                  <a:moveTo>
                    <a:pt x="160499" y="266669"/>
                  </a:moveTo>
                  <a:lnTo>
                    <a:pt x="0" y="106169"/>
                  </a:lnTo>
                </a:path>
                <a:path w="269240" h="266700">
                  <a:moveTo>
                    <a:pt x="79567" y="189600"/>
                  </a:moveTo>
                  <a:lnTo>
                    <a:pt x="269167" y="0"/>
                  </a:lnTo>
                </a:path>
              </a:pathLst>
            </a:custGeom>
            <a:ln w="28574">
              <a:solidFill>
                <a:srgbClr val="9900FF"/>
              </a:solidFill>
            </a:ln>
          </p:spPr>
          <p:txBody>
            <a:bodyPr wrap="square" lIns="0" tIns="0" rIns="0" bIns="0" rtlCol="0"/>
            <a:lstStyle/>
            <a:p>
              <a:pPr defTabSz="1219170"/>
              <a:endParaRPr sz="24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0" name="object 24">
              <a:extLst>
                <a:ext uri="{FF2B5EF4-FFF2-40B4-BE49-F238E27FC236}">
                  <a16:creationId xmlns:a16="http://schemas.microsoft.com/office/drawing/2014/main" id="{6B275EBF-FDAE-2A4E-C481-84D49DE48DD7}"/>
                </a:ext>
              </a:extLst>
            </p:cNvPr>
            <p:cNvSpPr/>
            <p:nvPr/>
          </p:nvSpPr>
          <p:spPr>
            <a:xfrm>
              <a:off x="6777561" y="1575972"/>
              <a:ext cx="269875" cy="265430"/>
            </a:xfrm>
            <a:custGeom>
              <a:avLst/>
              <a:gdLst/>
              <a:ahLst/>
              <a:cxnLst/>
              <a:rect l="l" t="t" r="r" b="b"/>
              <a:pathLst>
                <a:path w="269875" h="265430">
                  <a:moveTo>
                    <a:pt x="0" y="0"/>
                  </a:moveTo>
                  <a:lnTo>
                    <a:pt x="189599" y="189599"/>
                  </a:lnTo>
                </a:path>
                <a:path w="269875" h="265430">
                  <a:moveTo>
                    <a:pt x="109360" y="264930"/>
                  </a:moveTo>
                  <a:lnTo>
                    <a:pt x="269860" y="104430"/>
                  </a:lnTo>
                </a:path>
              </a:pathLst>
            </a:custGeom>
            <a:ln w="2857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pPr defTabSz="1219170"/>
              <a:endParaRPr sz="24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1" name="object 25">
              <a:extLst>
                <a:ext uri="{FF2B5EF4-FFF2-40B4-BE49-F238E27FC236}">
                  <a16:creationId xmlns:a16="http://schemas.microsoft.com/office/drawing/2014/main" id="{FAC7BE48-AF9C-C97A-BB46-14FCC20A41DA}"/>
                </a:ext>
              </a:extLst>
            </p:cNvPr>
            <p:cNvSpPr/>
            <p:nvPr/>
          </p:nvSpPr>
          <p:spPr>
            <a:xfrm>
              <a:off x="6955829" y="1749311"/>
              <a:ext cx="266700" cy="269240"/>
            </a:xfrm>
            <a:custGeom>
              <a:avLst/>
              <a:gdLst/>
              <a:ahLst/>
              <a:cxnLst/>
              <a:rect l="l" t="t" r="r" b="b"/>
              <a:pathLst>
                <a:path w="266700" h="269239">
                  <a:moveTo>
                    <a:pt x="0" y="160499"/>
                  </a:moveTo>
                  <a:lnTo>
                    <a:pt x="160499" y="0"/>
                  </a:lnTo>
                </a:path>
                <a:path w="266700" h="269239">
                  <a:moveTo>
                    <a:pt x="77069" y="79568"/>
                  </a:moveTo>
                  <a:lnTo>
                    <a:pt x="266669" y="269168"/>
                  </a:lnTo>
                </a:path>
              </a:pathLst>
            </a:custGeom>
            <a:ln w="1904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pPr defTabSz="1219170"/>
              <a:endParaRPr sz="24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2" name="object 26">
              <a:extLst>
                <a:ext uri="{FF2B5EF4-FFF2-40B4-BE49-F238E27FC236}">
                  <a16:creationId xmlns:a16="http://schemas.microsoft.com/office/drawing/2014/main" id="{63BCFE0A-CB06-F9BB-AD90-EF45DA40E5CE}"/>
                </a:ext>
              </a:extLst>
            </p:cNvPr>
            <p:cNvSpPr/>
            <p:nvPr/>
          </p:nvSpPr>
          <p:spPr>
            <a:xfrm>
              <a:off x="6384011" y="1155700"/>
              <a:ext cx="1716405" cy="1686560"/>
            </a:xfrm>
            <a:custGeom>
              <a:avLst/>
              <a:gdLst/>
              <a:ahLst/>
              <a:cxnLst/>
              <a:rect l="l" t="t" r="r" b="b"/>
              <a:pathLst>
                <a:path w="1716404" h="1686560">
                  <a:moveTo>
                    <a:pt x="0" y="746196"/>
                  </a:moveTo>
                  <a:lnTo>
                    <a:pt x="0" y="986796"/>
                  </a:lnTo>
                </a:path>
                <a:path w="1716404" h="1686560">
                  <a:moveTo>
                    <a:pt x="1716139" y="746196"/>
                  </a:moveTo>
                  <a:lnTo>
                    <a:pt x="1716139" y="986796"/>
                  </a:lnTo>
                </a:path>
                <a:path w="1716404" h="1686560">
                  <a:moveTo>
                    <a:pt x="710938" y="0"/>
                  </a:moveTo>
                  <a:lnTo>
                    <a:pt x="986638" y="0"/>
                  </a:lnTo>
                </a:path>
                <a:path w="1716404" h="1686560">
                  <a:moveTo>
                    <a:pt x="710938" y="1686099"/>
                  </a:moveTo>
                  <a:lnTo>
                    <a:pt x="986638" y="1686099"/>
                  </a:lnTo>
                </a:path>
              </a:pathLst>
            </a:custGeom>
            <a:ln w="2857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pPr defTabSz="1219170"/>
              <a:endParaRPr sz="24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3" name="object 27">
              <a:extLst>
                <a:ext uri="{FF2B5EF4-FFF2-40B4-BE49-F238E27FC236}">
                  <a16:creationId xmlns:a16="http://schemas.microsoft.com/office/drawing/2014/main" id="{0A3C7037-B442-E36B-BDC6-71C54384F9CF}"/>
                </a:ext>
              </a:extLst>
            </p:cNvPr>
            <p:cNvSpPr/>
            <p:nvPr/>
          </p:nvSpPr>
          <p:spPr>
            <a:xfrm>
              <a:off x="6488329" y="2340884"/>
              <a:ext cx="180975" cy="180975"/>
            </a:xfrm>
            <a:custGeom>
              <a:avLst/>
              <a:gdLst/>
              <a:ahLst/>
              <a:cxnLst/>
              <a:rect l="l" t="t" r="r" b="b"/>
              <a:pathLst>
                <a:path w="180975" h="180975">
                  <a:moveTo>
                    <a:pt x="180600" y="0"/>
                  </a:moveTo>
                  <a:lnTo>
                    <a:pt x="0" y="180599"/>
                  </a:lnTo>
                </a:path>
              </a:pathLst>
            </a:custGeom>
            <a:ln w="28574">
              <a:solidFill>
                <a:srgbClr val="1967D1"/>
              </a:solidFill>
            </a:ln>
          </p:spPr>
          <p:txBody>
            <a:bodyPr wrap="square" lIns="0" tIns="0" rIns="0" bIns="0" rtlCol="0"/>
            <a:lstStyle/>
            <a:p>
              <a:pPr defTabSz="1219170"/>
              <a:endParaRPr sz="24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44" name="object 28">
            <a:extLst>
              <a:ext uri="{FF2B5EF4-FFF2-40B4-BE49-F238E27FC236}">
                <a16:creationId xmlns:a16="http://schemas.microsoft.com/office/drawing/2014/main" id="{2D8B5246-9215-54B9-5C27-F00259398079}"/>
              </a:ext>
            </a:extLst>
          </p:cNvPr>
          <p:cNvSpPr txBox="1"/>
          <p:nvPr/>
        </p:nvSpPr>
        <p:spPr>
          <a:xfrm>
            <a:off x="10087294" y="3354714"/>
            <a:ext cx="995680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defTabSz="1219170">
              <a:spcBef>
                <a:spcPts val="133"/>
              </a:spcBef>
            </a:pPr>
            <a:r>
              <a:rPr sz="1867" spc="-13" dirty="0">
                <a:solidFill>
                  <a:prstClr val="black"/>
                </a:solidFill>
                <a:latin typeface="Microsoft Sans Serif"/>
                <a:cs typeface="Microsoft Sans Serif"/>
              </a:rPr>
              <a:t>Self</a:t>
            </a:r>
            <a:r>
              <a:rPr sz="1867" spc="-100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1867" spc="-13" dirty="0">
                <a:solidFill>
                  <a:prstClr val="black"/>
                </a:solidFill>
                <a:latin typeface="Microsoft Sans Serif"/>
                <a:cs typeface="Microsoft Sans Serif"/>
              </a:rPr>
              <a:t>Cap.</a:t>
            </a:r>
            <a:endParaRPr sz="1867" dirty="0">
              <a:solidFill>
                <a:prstClr val="black"/>
              </a:solidFill>
              <a:latin typeface="Microsoft Sans Serif"/>
              <a:cs typeface="Microsoft Sans Serif"/>
            </a:endParaRPr>
          </a:p>
        </p:txBody>
      </p:sp>
      <p:sp>
        <p:nvSpPr>
          <p:cNvPr id="45" name="object 29">
            <a:extLst>
              <a:ext uri="{FF2B5EF4-FFF2-40B4-BE49-F238E27FC236}">
                <a16:creationId xmlns:a16="http://schemas.microsoft.com/office/drawing/2014/main" id="{29FAA14F-9640-63BF-68DE-4674138FB3E6}"/>
              </a:ext>
            </a:extLst>
          </p:cNvPr>
          <p:cNvSpPr txBox="1"/>
          <p:nvPr/>
        </p:nvSpPr>
        <p:spPr>
          <a:xfrm>
            <a:off x="8106765" y="665918"/>
            <a:ext cx="2990427" cy="99435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defTabSz="1219170">
              <a:spcBef>
                <a:spcPts val="133"/>
              </a:spcBef>
            </a:pPr>
            <a:r>
              <a:rPr lang="en-US" sz="2400" spc="67" dirty="0" err="1">
                <a:solidFill>
                  <a:schemeClr val="bg1"/>
                </a:solidFill>
                <a:latin typeface="Microsoft Sans Serif"/>
                <a:cs typeface="Microsoft Sans Serif"/>
              </a:rPr>
              <a:t>Xmon</a:t>
            </a:r>
            <a:r>
              <a:rPr lang="en-US" sz="2400" spc="-7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lang="en-US" sz="2400" spc="47" dirty="0">
                <a:solidFill>
                  <a:schemeClr val="bg1"/>
                </a:solidFill>
                <a:latin typeface="Microsoft Sans Serif"/>
                <a:cs typeface="Microsoft Sans Serif"/>
              </a:rPr>
              <a:t>Qubit</a:t>
            </a:r>
            <a:r>
              <a:rPr lang="en-US" sz="2400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lang="en-US" sz="2400" spc="40" dirty="0">
                <a:solidFill>
                  <a:schemeClr val="bg1"/>
                </a:solidFill>
                <a:latin typeface="Microsoft Sans Serif"/>
                <a:cs typeface="Microsoft Sans Serif"/>
              </a:rPr>
              <a:t>Circuit</a:t>
            </a:r>
            <a:endParaRPr lang="en-US" sz="2400" dirty="0">
              <a:solidFill>
                <a:schemeClr val="bg1"/>
              </a:solidFill>
              <a:latin typeface="Microsoft Sans Serif"/>
              <a:cs typeface="Microsoft Sans Serif"/>
            </a:endParaRPr>
          </a:p>
          <a:p>
            <a:pPr marL="244681" defTabSz="1219170">
              <a:spcBef>
                <a:spcPts val="2467"/>
              </a:spcBef>
              <a:tabLst>
                <a:tab pos="1870240" algn="l"/>
              </a:tabLst>
            </a:pPr>
            <a:r>
              <a:rPr sz="1867" spc="-40" dirty="0">
                <a:solidFill>
                  <a:prstClr val="black"/>
                </a:solidFill>
                <a:latin typeface="Microsoft Sans Serif"/>
                <a:cs typeface="Microsoft Sans Serif"/>
              </a:rPr>
              <a:t>XY line	</a:t>
            </a:r>
            <a:r>
              <a:rPr sz="1867" spc="7" dirty="0">
                <a:solidFill>
                  <a:prstClr val="black"/>
                </a:solidFill>
                <a:latin typeface="Microsoft Sans Serif"/>
                <a:cs typeface="Microsoft Sans Serif"/>
              </a:rPr>
              <a:t>Resonator</a:t>
            </a:r>
            <a:endParaRPr sz="1867" dirty="0">
              <a:solidFill>
                <a:prstClr val="black"/>
              </a:solidFill>
              <a:latin typeface="Microsoft Sans Serif"/>
              <a:cs typeface="Microsoft Sans Serif"/>
            </a:endParaRPr>
          </a:p>
        </p:txBody>
      </p:sp>
      <p:sp>
        <p:nvSpPr>
          <p:cNvPr id="46" name="object 30">
            <a:extLst>
              <a:ext uri="{FF2B5EF4-FFF2-40B4-BE49-F238E27FC236}">
                <a16:creationId xmlns:a16="http://schemas.microsoft.com/office/drawing/2014/main" id="{C9F937C8-41F5-5DFD-3A4A-0BB5086BEE2B}"/>
              </a:ext>
            </a:extLst>
          </p:cNvPr>
          <p:cNvSpPr txBox="1"/>
          <p:nvPr/>
        </p:nvSpPr>
        <p:spPr>
          <a:xfrm>
            <a:off x="242894" y="2845785"/>
            <a:ext cx="2525607" cy="789169"/>
          </a:xfrm>
          <a:prstGeom prst="rect">
            <a:avLst/>
          </a:prstGeom>
        </p:spPr>
        <p:txBody>
          <a:bodyPr vert="horz" wrap="square" lIns="0" tIns="80433" rIns="0" bIns="0" rtlCol="0">
            <a:spAutoFit/>
          </a:bodyPr>
          <a:lstStyle/>
          <a:p>
            <a:pPr marL="16933" defTabSz="1219170">
              <a:spcBef>
                <a:spcPts val="633"/>
              </a:spcBef>
            </a:pPr>
            <a:r>
              <a:rPr sz="2400" spc="27" dirty="0">
                <a:solidFill>
                  <a:srgbClr val="1967D1"/>
                </a:solidFill>
                <a:latin typeface="Microsoft Sans Serif"/>
                <a:cs typeface="Microsoft Sans Serif"/>
              </a:rPr>
              <a:t>9</a:t>
            </a:r>
            <a:r>
              <a:rPr sz="2400" spc="-40" dirty="0">
                <a:solidFill>
                  <a:srgbClr val="1967D1"/>
                </a:solidFill>
                <a:latin typeface="Microsoft Sans Serif"/>
                <a:cs typeface="Microsoft Sans Serif"/>
              </a:rPr>
              <a:t> </a:t>
            </a:r>
            <a:r>
              <a:rPr sz="2400" spc="27" dirty="0">
                <a:solidFill>
                  <a:srgbClr val="1967D1"/>
                </a:solidFill>
                <a:latin typeface="Microsoft Sans Serif"/>
                <a:cs typeface="Microsoft Sans Serif"/>
              </a:rPr>
              <a:t>Qubit</a:t>
            </a:r>
            <a:r>
              <a:rPr sz="2400" spc="-33" dirty="0">
                <a:solidFill>
                  <a:srgbClr val="1967D1"/>
                </a:solidFill>
                <a:latin typeface="Microsoft Sans Serif"/>
                <a:cs typeface="Microsoft Sans Serif"/>
              </a:rPr>
              <a:t> </a:t>
            </a:r>
            <a:r>
              <a:rPr sz="2400" spc="27" dirty="0">
                <a:solidFill>
                  <a:srgbClr val="1967D1"/>
                </a:solidFill>
                <a:latin typeface="Microsoft Sans Serif"/>
                <a:cs typeface="Microsoft Sans Serif"/>
              </a:rPr>
              <a:t>Processor</a:t>
            </a:r>
            <a:endParaRPr sz="2400">
              <a:solidFill>
                <a:prstClr val="black"/>
              </a:solidFill>
              <a:latin typeface="Microsoft Sans Serif"/>
              <a:cs typeface="Microsoft Sans Serif"/>
            </a:endParaRPr>
          </a:p>
          <a:p>
            <a:pPr marL="26246" defTabSz="1219170">
              <a:spcBef>
                <a:spcPts val="393"/>
              </a:spcBef>
            </a:pPr>
            <a:r>
              <a:rPr sz="1867" spc="-53" dirty="0">
                <a:solidFill>
                  <a:srgbClr val="FFFFFF"/>
                </a:solidFill>
                <a:latin typeface="Microsoft Sans Serif"/>
                <a:cs typeface="Microsoft Sans Serif"/>
              </a:rPr>
              <a:t>(2013)</a:t>
            </a:r>
            <a:endParaRPr sz="1867">
              <a:solidFill>
                <a:prstClr val="black"/>
              </a:solidFill>
              <a:latin typeface="Microsoft Sans Serif"/>
              <a:cs typeface="Microsoft Sans Serif"/>
            </a:endParaRPr>
          </a:p>
        </p:txBody>
      </p:sp>
      <p:sp>
        <p:nvSpPr>
          <p:cNvPr id="47" name="object 31">
            <a:extLst>
              <a:ext uri="{FF2B5EF4-FFF2-40B4-BE49-F238E27FC236}">
                <a16:creationId xmlns:a16="http://schemas.microsoft.com/office/drawing/2014/main" id="{780E7F7A-1CBB-C41F-D053-DD872F1A4FD9}"/>
              </a:ext>
            </a:extLst>
          </p:cNvPr>
          <p:cNvSpPr txBox="1"/>
          <p:nvPr/>
        </p:nvSpPr>
        <p:spPr>
          <a:xfrm>
            <a:off x="7852094" y="3049914"/>
            <a:ext cx="907627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defTabSz="1219170">
              <a:spcBef>
                <a:spcPts val="133"/>
              </a:spcBef>
            </a:pPr>
            <a:r>
              <a:rPr sz="1867" spc="-87" dirty="0">
                <a:solidFill>
                  <a:prstClr val="black"/>
                </a:solidFill>
                <a:latin typeface="Microsoft Sans Serif"/>
                <a:cs typeface="Microsoft Sans Serif"/>
              </a:rPr>
              <a:t>SQUID   </a:t>
            </a:r>
            <a:endParaRPr sz="1867">
              <a:solidFill>
                <a:prstClr val="black"/>
              </a:solidFill>
              <a:latin typeface="Microsoft Sans Serif"/>
              <a:cs typeface="Microsoft Sans Serif"/>
            </a:endParaRPr>
          </a:p>
        </p:txBody>
      </p:sp>
      <p:sp>
        <p:nvSpPr>
          <p:cNvPr id="48" name="object 32">
            <a:extLst>
              <a:ext uri="{FF2B5EF4-FFF2-40B4-BE49-F238E27FC236}">
                <a16:creationId xmlns:a16="http://schemas.microsoft.com/office/drawing/2014/main" id="{5D98D17E-22FF-2362-847B-E7E9CA544E33}"/>
              </a:ext>
            </a:extLst>
          </p:cNvPr>
          <p:cNvSpPr txBox="1"/>
          <p:nvPr/>
        </p:nvSpPr>
        <p:spPr>
          <a:xfrm>
            <a:off x="7852095" y="3329314"/>
            <a:ext cx="595207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defTabSz="1219170">
              <a:spcBef>
                <a:spcPts val="133"/>
              </a:spcBef>
            </a:pPr>
            <a:r>
              <a:rPr sz="1867" spc="-27" dirty="0">
                <a:solidFill>
                  <a:prstClr val="black"/>
                </a:solidFill>
                <a:latin typeface="Microsoft Sans Serif"/>
                <a:cs typeface="Microsoft Sans Serif"/>
              </a:rPr>
              <a:t>Z line</a:t>
            </a:r>
            <a:endParaRPr sz="1867">
              <a:solidFill>
                <a:prstClr val="black"/>
              </a:solidFill>
              <a:latin typeface="Microsoft Sans Serif"/>
              <a:cs typeface="Microsoft Sans Serif"/>
            </a:endParaRPr>
          </a:p>
        </p:txBody>
      </p:sp>
      <p:sp>
        <p:nvSpPr>
          <p:cNvPr id="49" name="object 33">
            <a:extLst>
              <a:ext uri="{FF2B5EF4-FFF2-40B4-BE49-F238E27FC236}">
                <a16:creationId xmlns:a16="http://schemas.microsoft.com/office/drawing/2014/main" id="{D2CAC21D-8828-4E92-464E-D49FE76312FA}"/>
              </a:ext>
            </a:extLst>
          </p:cNvPr>
          <p:cNvSpPr txBox="1"/>
          <p:nvPr/>
        </p:nvSpPr>
        <p:spPr>
          <a:xfrm>
            <a:off x="216911" y="1147452"/>
            <a:ext cx="5450839" cy="1702174"/>
          </a:xfrm>
          <a:prstGeom prst="rect">
            <a:avLst/>
          </a:prstGeom>
        </p:spPr>
        <p:txBody>
          <a:bodyPr vert="horz" wrap="square" lIns="0" tIns="70272" rIns="0" bIns="0" rtlCol="0">
            <a:spAutoFit/>
          </a:bodyPr>
          <a:lstStyle/>
          <a:p>
            <a:pPr marL="358986" indent="-342900" defTabSz="1219170">
              <a:spcBef>
                <a:spcPts val="552"/>
              </a:spcBef>
              <a:buFont typeface="Arial" panose="020B0604020202020204" pitchFamily="34" charset="0"/>
              <a:buChar char="•"/>
              <a:tabLst>
                <a:tab pos="455495" algn="l"/>
                <a:tab pos="456342" algn="l"/>
              </a:tabLst>
            </a:pPr>
            <a:r>
              <a:rPr sz="2400" spc="40" dirty="0">
                <a:solidFill>
                  <a:schemeClr val="accent4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Resonator</a:t>
            </a:r>
            <a:r>
              <a:rPr sz="2400" spc="-7" dirty="0">
                <a:solidFill>
                  <a:schemeClr val="accent4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2400" spc="33" dirty="0">
                <a:solidFill>
                  <a:schemeClr val="accent4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for</a:t>
            </a:r>
            <a:r>
              <a:rPr sz="2400" dirty="0">
                <a:solidFill>
                  <a:schemeClr val="accent4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2400" spc="40" dirty="0">
                <a:solidFill>
                  <a:schemeClr val="accent4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readout</a:t>
            </a:r>
            <a:endParaRPr sz="2400" dirty="0">
              <a:solidFill>
                <a:schemeClr val="accent4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58986" indent="-342900" defTabSz="1219170">
              <a:spcBef>
                <a:spcPts val="420"/>
              </a:spcBef>
              <a:buFont typeface="Arial" panose="020B0604020202020204" pitchFamily="34" charset="0"/>
              <a:buChar char="•"/>
              <a:tabLst>
                <a:tab pos="455495" algn="l"/>
                <a:tab pos="456342" algn="l"/>
              </a:tabLst>
            </a:pPr>
            <a:r>
              <a:rPr sz="2400" spc="47" dirty="0">
                <a:solidFill>
                  <a:schemeClr val="accent4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XY</a:t>
            </a:r>
            <a:r>
              <a:rPr sz="2400" spc="13" dirty="0">
                <a:solidFill>
                  <a:schemeClr val="accent4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2400" spc="27" dirty="0">
                <a:solidFill>
                  <a:schemeClr val="accent4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line</a:t>
            </a:r>
            <a:r>
              <a:rPr sz="2400" spc="13" dirty="0">
                <a:solidFill>
                  <a:schemeClr val="accent4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2400" spc="27" dirty="0">
                <a:solidFill>
                  <a:schemeClr val="accent4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for</a:t>
            </a:r>
            <a:r>
              <a:rPr sz="2400" spc="13" dirty="0">
                <a:solidFill>
                  <a:schemeClr val="accent4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2400" spc="33" dirty="0">
                <a:solidFill>
                  <a:schemeClr val="accent4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microwave</a:t>
            </a:r>
            <a:r>
              <a:rPr sz="2400" spc="13" dirty="0">
                <a:solidFill>
                  <a:schemeClr val="accent4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2400" spc="27" dirty="0">
                <a:solidFill>
                  <a:schemeClr val="accent4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control</a:t>
            </a:r>
            <a:endParaRPr sz="2400" dirty="0">
              <a:solidFill>
                <a:schemeClr val="accent4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58986" indent="-342900" defTabSz="1219170">
              <a:spcBef>
                <a:spcPts val="420"/>
              </a:spcBef>
              <a:buFont typeface="Arial" panose="020B0604020202020204" pitchFamily="34" charset="0"/>
              <a:buChar char="•"/>
              <a:tabLst>
                <a:tab pos="455495" algn="l"/>
                <a:tab pos="456342" algn="l"/>
              </a:tabLst>
            </a:pPr>
            <a:r>
              <a:rPr sz="2400" spc="27" dirty="0">
                <a:solidFill>
                  <a:schemeClr val="accent4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SQUID</a:t>
            </a:r>
            <a:r>
              <a:rPr sz="2400" dirty="0">
                <a:solidFill>
                  <a:schemeClr val="accent4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2400" spc="27" dirty="0">
                <a:solidFill>
                  <a:schemeClr val="accent4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Z</a:t>
            </a:r>
            <a:r>
              <a:rPr sz="2400" spc="7" dirty="0">
                <a:solidFill>
                  <a:schemeClr val="accent4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2400" spc="13" dirty="0">
                <a:solidFill>
                  <a:schemeClr val="accent4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line</a:t>
            </a:r>
            <a:r>
              <a:rPr sz="2400" spc="7" dirty="0">
                <a:solidFill>
                  <a:schemeClr val="accent4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2400" spc="13" dirty="0">
                <a:solidFill>
                  <a:schemeClr val="accent4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for</a:t>
            </a:r>
            <a:r>
              <a:rPr sz="2400" spc="7" dirty="0">
                <a:solidFill>
                  <a:schemeClr val="accent4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2400" spc="20" dirty="0">
                <a:solidFill>
                  <a:schemeClr val="accent4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frequency</a:t>
            </a:r>
            <a:r>
              <a:rPr sz="2400" spc="7" dirty="0">
                <a:solidFill>
                  <a:schemeClr val="accent4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2400" spc="20" dirty="0">
                <a:solidFill>
                  <a:schemeClr val="accent4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control</a:t>
            </a:r>
            <a:endParaRPr sz="2400" dirty="0">
              <a:solidFill>
                <a:schemeClr val="accent4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969418" indent="-342900" defTabSz="1219170">
              <a:spcBef>
                <a:spcPts val="420"/>
              </a:spcBef>
              <a:buFont typeface="Arial" panose="020B0604020202020204" pitchFamily="34" charset="0"/>
              <a:buChar char="•"/>
              <a:tabLst>
                <a:tab pos="1065080" algn="l"/>
              </a:tabLst>
            </a:pPr>
            <a:r>
              <a:rPr sz="2400" spc="33" dirty="0">
                <a:solidFill>
                  <a:schemeClr val="accent4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Operate</a:t>
            </a:r>
            <a:r>
              <a:rPr sz="2400" spc="7" dirty="0">
                <a:solidFill>
                  <a:schemeClr val="accent4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2400" spc="27" dirty="0">
                <a:solidFill>
                  <a:schemeClr val="accent4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qubits</a:t>
            </a:r>
            <a:r>
              <a:rPr sz="2400" spc="13" dirty="0">
                <a:solidFill>
                  <a:schemeClr val="accent4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2400" spc="33" dirty="0">
                <a:solidFill>
                  <a:schemeClr val="accent4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from</a:t>
            </a:r>
            <a:r>
              <a:rPr sz="2400" spc="13" dirty="0">
                <a:solidFill>
                  <a:schemeClr val="accent4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2400" spc="40" dirty="0">
                <a:solidFill>
                  <a:schemeClr val="accent4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~5</a:t>
            </a:r>
            <a:r>
              <a:rPr sz="2400" spc="13" dirty="0">
                <a:solidFill>
                  <a:schemeClr val="accent4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2400" spc="20" dirty="0">
                <a:solidFill>
                  <a:schemeClr val="accent4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</a:t>
            </a:r>
            <a:r>
              <a:rPr sz="2400" spc="7" dirty="0">
                <a:solidFill>
                  <a:schemeClr val="accent4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2400" spc="40" dirty="0">
                <a:solidFill>
                  <a:schemeClr val="accent4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7</a:t>
            </a:r>
            <a:r>
              <a:rPr sz="2400" spc="13" dirty="0">
                <a:solidFill>
                  <a:schemeClr val="accent4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2400" spc="47" dirty="0">
                <a:solidFill>
                  <a:schemeClr val="accent4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GHz</a:t>
            </a:r>
            <a:endParaRPr sz="2400" dirty="0">
              <a:solidFill>
                <a:schemeClr val="accent4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2" name="object 4">
            <a:extLst>
              <a:ext uri="{FF2B5EF4-FFF2-40B4-BE49-F238E27FC236}">
                <a16:creationId xmlns:a16="http://schemas.microsoft.com/office/drawing/2014/main" id="{B512D282-21B7-2D96-87EA-8C7DDC249A68}"/>
              </a:ext>
            </a:extLst>
          </p:cNvPr>
          <p:cNvSpPr/>
          <p:nvPr/>
        </p:nvSpPr>
        <p:spPr>
          <a:xfrm>
            <a:off x="5266882" y="5001553"/>
            <a:ext cx="640080" cy="677333"/>
          </a:xfrm>
          <a:custGeom>
            <a:avLst/>
            <a:gdLst/>
            <a:ahLst/>
            <a:cxnLst/>
            <a:rect l="l" t="t" r="r" b="b"/>
            <a:pathLst>
              <a:path w="524510" h="508000">
                <a:moveTo>
                  <a:pt x="0" y="0"/>
                </a:moveTo>
                <a:lnTo>
                  <a:pt x="524399" y="0"/>
                </a:lnTo>
                <a:lnTo>
                  <a:pt x="524399" y="507599"/>
                </a:lnTo>
                <a:lnTo>
                  <a:pt x="0" y="507599"/>
                </a:lnTo>
                <a:lnTo>
                  <a:pt x="0" y="0"/>
                </a:lnTo>
                <a:close/>
              </a:path>
            </a:pathLst>
          </a:custGeom>
          <a:ln w="38099">
            <a:solidFill>
              <a:srgbClr val="1967D1"/>
            </a:solidFill>
          </a:ln>
        </p:spPr>
        <p:txBody>
          <a:bodyPr wrap="square" lIns="0" tIns="0" rIns="0" bIns="0" rtlCol="0"/>
          <a:lstStyle/>
          <a:p>
            <a:pPr defTabSz="1219170"/>
            <a:endParaRPr sz="240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63" name="object 28">
            <a:extLst>
              <a:ext uri="{FF2B5EF4-FFF2-40B4-BE49-F238E27FC236}">
                <a16:creationId xmlns:a16="http://schemas.microsoft.com/office/drawing/2014/main" id="{A973AE41-243D-EF4D-76C5-75121F1EEE19}"/>
              </a:ext>
            </a:extLst>
          </p:cNvPr>
          <p:cNvGrpSpPr/>
          <p:nvPr/>
        </p:nvGrpSpPr>
        <p:grpSpPr>
          <a:xfrm>
            <a:off x="5891422" y="3606766"/>
            <a:ext cx="3824051" cy="1777153"/>
            <a:chOff x="4888862" y="3048030"/>
            <a:chExt cx="2418715" cy="1332865"/>
          </a:xfrm>
        </p:grpSpPr>
        <p:sp>
          <p:nvSpPr>
            <p:cNvPr id="3072" name="object 29">
              <a:extLst>
                <a:ext uri="{FF2B5EF4-FFF2-40B4-BE49-F238E27FC236}">
                  <a16:creationId xmlns:a16="http://schemas.microsoft.com/office/drawing/2014/main" id="{08D5B879-1CF0-9EB5-83FF-4A3147A2D13C}"/>
                </a:ext>
              </a:extLst>
            </p:cNvPr>
            <p:cNvSpPr/>
            <p:nvPr/>
          </p:nvSpPr>
          <p:spPr>
            <a:xfrm>
              <a:off x="4888862" y="3191994"/>
              <a:ext cx="2366645" cy="1186815"/>
            </a:xfrm>
            <a:custGeom>
              <a:avLst/>
              <a:gdLst/>
              <a:ahLst/>
              <a:cxnLst/>
              <a:rect l="l" t="t" r="r" b="b"/>
              <a:pathLst>
                <a:path w="2366645" h="1186814">
                  <a:moveTo>
                    <a:pt x="0" y="1174355"/>
                  </a:moveTo>
                  <a:lnTo>
                    <a:pt x="2366400" y="1174355"/>
                  </a:lnTo>
                </a:path>
                <a:path w="2366645" h="1186814">
                  <a:moveTo>
                    <a:pt x="2356737" y="1186350"/>
                  </a:moveTo>
                  <a:lnTo>
                    <a:pt x="2356737" y="0"/>
                  </a:lnTo>
                </a:path>
              </a:pathLst>
            </a:custGeom>
            <a:ln w="28574">
              <a:solidFill>
                <a:srgbClr val="1967D1"/>
              </a:solidFill>
            </a:ln>
          </p:spPr>
          <p:txBody>
            <a:bodyPr wrap="square" lIns="0" tIns="0" rIns="0" bIns="0" rtlCol="0"/>
            <a:lstStyle/>
            <a:p>
              <a:pPr defTabSz="1219170"/>
              <a:endParaRPr sz="2400"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3073" name="object 30">
              <a:extLst>
                <a:ext uri="{FF2B5EF4-FFF2-40B4-BE49-F238E27FC236}">
                  <a16:creationId xmlns:a16="http://schemas.microsoft.com/office/drawing/2014/main" id="{FD1C2CFA-F87D-D3AB-E8A5-2E0AA58FCD41}"/>
                </a:ext>
              </a:extLst>
            </p:cNvPr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184114" y="3048030"/>
              <a:ext cx="122971" cy="1582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89020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26" grpId="0" animBg="1"/>
      <p:bldP spid="22" grpId="0"/>
      <p:bldP spid="44" grpId="0"/>
      <p:bldP spid="45" grpId="0"/>
      <p:bldP spid="47" grpId="0"/>
      <p:bldP spid="48" grpId="0"/>
      <p:bldP spid="49" grpId="0"/>
      <p:bldP spid="62" grpId="0" animBg="1"/>
      <p:bldP spid="62" grpId="1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>
            <a:cxnSpLocks/>
          </p:cNvCxnSpPr>
          <p:nvPr/>
        </p:nvCxnSpPr>
        <p:spPr>
          <a:xfrm>
            <a:off x="0" y="1054167"/>
            <a:ext cx="12192000" cy="0"/>
          </a:xfrm>
          <a:prstGeom prst="line">
            <a:avLst/>
          </a:prstGeom>
          <a:ln w="19050">
            <a:solidFill>
              <a:srgbClr val="BF57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3">
            <a:extLst>
              <a:ext uri="{FF2B5EF4-FFF2-40B4-BE49-F238E27FC236}">
                <a16:creationId xmlns:a16="http://schemas.microsoft.com/office/drawing/2014/main" id="{FCAF57EB-3D10-C993-E3D8-E1B965F82382}"/>
              </a:ext>
            </a:extLst>
          </p:cNvPr>
          <p:cNvSpPr txBox="1">
            <a:spLocks/>
          </p:cNvSpPr>
          <p:nvPr/>
        </p:nvSpPr>
        <p:spPr>
          <a:xfrm>
            <a:off x="164125" y="39407"/>
            <a:ext cx="12027875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baseline="0">
                <a:solidFill>
                  <a:srgbClr val="A7934B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BF5700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Single Qubit Gates On </a:t>
            </a:r>
            <a:r>
              <a:rPr kumimoji="0" lang="en-US" sz="3600" b="1" i="0" u="none" strike="noStrike" kern="1200" cap="none" spc="0" normalizeH="0" baseline="0" noProof="0" dirty="0" err="1">
                <a:ln>
                  <a:noFill/>
                </a:ln>
                <a:solidFill>
                  <a:srgbClr val="BF5700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Xmon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BF5700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Qubits</a:t>
            </a:r>
          </a:p>
        </p:txBody>
      </p:sp>
      <p:sp>
        <p:nvSpPr>
          <p:cNvPr id="3126" name="TextBox 3125">
            <a:extLst>
              <a:ext uri="{FF2B5EF4-FFF2-40B4-BE49-F238E27FC236}">
                <a16:creationId xmlns:a16="http://schemas.microsoft.com/office/drawing/2014/main" id="{EFB170C6-CA97-511E-B94A-62D4D0A159F1}"/>
              </a:ext>
            </a:extLst>
          </p:cNvPr>
          <p:cNvSpPr txBox="1"/>
          <p:nvPr/>
        </p:nvSpPr>
        <p:spPr>
          <a:xfrm>
            <a:off x="-885" y="6126614"/>
            <a:ext cx="12192883" cy="731520"/>
          </a:xfrm>
          <a:prstGeom prst="rect">
            <a:avLst/>
          </a:prstGeom>
          <a:solidFill>
            <a:srgbClr val="BF5700"/>
          </a:solidFill>
        </p:spPr>
        <p:txBody>
          <a:bodyPr wrap="square" rtlCol="0">
            <a:noAutofit/>
          </a:bodyPr>
          <a:lstStyle/>
          <a:p>
            <a:pPr marL="0" marR="0" lvl="0" indent="0" algn="ctr" defTabSz="10912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What about two-qubit gates?</a:t>
            </a:r>
          </a:p>
        </p:txBody>
      </p:sp>
      <p:grpSp>
        <p:nvGrpSpPr>
          <p:cNvPr id="29" name="object 2">
            <a:extLst>
              <a:ext uri="{FF2B5EF4-FFF2-40B4-BE49-F238E27FC236}">
                <a16:creationId xmlns:a16="http://schemas.microsoft.com/office/drawing/2014/main" id="{5EB8040C-D2B5-DCF7-B285-3129F9170D31}"/>
              </a:ext>
            </a:extLst>
          </p:cNvPr>
          <p:cNvGrpSpPr/>
          <p:nvPr/>
        </p:nvGrpSpPr>
        <p:grpSpPr>
          <a:xfrm>
            <a:off x="7010400" y="1599779"/>
            <a:ext cx="1840864" cy="1715135"/>
            <a:chOff x="6274173" y="1141412"/>
            <a:chExt cx="1840864" cy="1715135"/>
          </a:xfrm>
        </p:grpSpPr>
        <p:sp>
          <p:nvSpPr>
            <p:cNvPr id="30" name="object 3">
              <a:extLst>
                <a:ext uri="{FF2B5EF4-FFF2-40B4-BE49-F238E27FC236}">
                  <a16:creationId xmlns:a16="http://schemas.microsoft.com/office/drawing/2014/main" id="{DBE48095-1420-31A1-01D5-98A04F461B03}"/>
                </a:ext>
              </a:extLst>
            </p:cNvPr>
            <p:cNvSpPr/>
            <p:nvPr/>
          </p:nvSpPr>
          <p:spPr>
            <a:xfrm>
              <a:off x="6382350" y="1152000"/>
              <a:ext cx="1720214" cy="1697989"/>
            </a:xfrm>
            <a:custGeom>
              <a:avLst/>
              <a:gdLst/>
              <a:ahLst/>
              <a:cxnLst/>
              <a:rect l="l" t="t" r="r" b="b"/>
              <a:pathLst>
                <a:path w="1720215" h="1697989">
                  <a:moveTo>
                    <a:pt x="846049" y="0"/>
                  </a:moveTo>
                  <a:lnTo>
                    <a:pt x="846049" y="1697699"/>
                  </a:lnTo>
                </a:path>
                <a:path w="1720215" h="1697989">
                  <a:moveTo>
                    <a:pt x="0" y="874074"/>
                  </a:moveTo>
                  <a:lnTo>
                    <a:pt x="1720199" y="874074"/>
                  </a:lnTo>
                </a:path>
              </a:pathLst>
            </a:custGeom>
            <a:ln w="2857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1" name="object 4">
              <a:extLst>
                <a:ext uri="{FF2B5EF4-FFF2-40B4-BE49-F238E27FC236}">
                  <a16:creationId xmlns:a16="http://schemas.microsoft.com/office/drawing/2014/main" id="{053D2741-A2AE-56B8-B156-C2AC726D17B4}"/>
                </a:ext>
              </a:extLst>
            </p:cNvPr>
            <p:cNvSpPr/>
            <p:nvPr/>
          </p:nvSpPr>
          <p:spPr>
            <a:xfrm>
              <a:off x="7012850" y="2020466"/>
              <a:ext cx="213360" cy="213360"/>
            </a:xfrm>
            <a:custGeom>
              <a:avLst/>
              <a:gdLst/>
              <a:ahLst/>
              <a:cxnLst/>
              <a:rect l="l" t="t" r="r" b="b"/>
              <a:pathLst>
                <a:path w="213359" h="213360">
                  <a:moveTo>
                    <a:pt x="213299" y="0"/>
                  </a:moveTo>
                  <a:lnTo>
                    <a:pt x="0" y="213299"/>
                  </a:lnTo>
                </a:path>
              </a:pathLst>
            </a:custGeom>
            <a:ln w="1904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2" name="object 5">
              <a:extLst>
                <a:ext uri="{FF2B5EF4-FFF2-40B4-BE49-F238E27FC236}">
                  <a16:creationId xmlns:a16="http://schemas.microsoft.com/office/drawing/2014/main" id="{51A80A7E-16A4-20E3-91FF-FF15F710C323}"/>
                </a:ext>
              </a:extLst>
            </p:cNvPr>
            <p:cNvSpPr/>
            <p:nvPr/>
          </p:nvSpPr>
          <p:spPr>
            <a:xfrm>
              <a:off x="6659247" y="2111134"/>
              <a:ext cx="482600" cy="482600"/>
            </a:xfrm>
            <a:custGeom>
              <a:avLst/>
              <a:gdLst/>
              <a:ahLst/>
              <a:cxnLst/>
              <a:rect l="l" t="t" r="r" b="b"/>
              <a:pathLst>
                <a:path w="482600" h="482600">
                  <a:moveTo>
                    <a:pt x="249599" y="482399"/>
                  </a:moveTo>
                  <a:lnTo>
                    <a:pt x="0" y="232799"/>
                  </a:lnTo>
                  <a:lnTo>
                    <a:pt x="232799" y="0"/>
                  </a:lnTo>
                  <a:lnTo>
                    <a:pt x="482399" y="249599"/>
                  </a:lnTo>
                  <a:lnTo>
                    <a:pt x="249599" y="4823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3" name="object 6">
              <a:extLst>
                <a:ext uri="{FF2B5EF4-FFF2-40B4-BE49-F238E27FC236}">
                  <a16:creationId xmlns:a16="http://schemas.microsoft.com/office/drawing/2014/main" id="{E30713E1-3DB6-F529-A8FB-5625734CDCD2}"/>
                </a:ext>
              </a:extLst>
            </p:cNvPr>
            <p:cNvSpPr/>
            <p:nvPr/>
          </p:nvSpPr>
          <p:spPr>
            <a:xfrm>
              <a:off x="6659247" y="2111134"/>
              <a:ext cx="482600" cy="482600"/>
            </a:xfrm>
            <a:custGeom>
              <a:avLst/>
              <a:gdLst/>
              <a:ahLst/>
              <a:cxnLst/>
              <a:rect l="l" t="t" r="r" b="b"/>
              <a:pathLst>
                <a:path w="482600" h="482600">
                  <a:moveTo>
                    <a:pt x="232799" y="0"/>
                  </a:moveTo>
                  <a:lnTo>
                    <a:pt x="482399" y="249599"/>
                  </a:lnTo>
                  <a:lnTo>
                    <a:pt x="249599" y="482399"/>
                  </a:lnTo>
                  <a:lnTo>
                    <a:pt x="0" y="232799"/>
                  </a:lnTo>
                  <a:lnTo>
                    <a:pt x="232799" y="0"/>
                  </a:lnTo>
                  <a:close/>
                </a:path>
                <a:path w="482600" h="482600">
                  <a:moveTo>
                    <a:pt x="110462" y="350"/>
                  </a:moveTo>
                  <a:lnTo>
                    <a:pt x="110462" y="223850"/>
                  </a:lnTo>
                </a:path>
                <a:path w="482600" h="482600">
                  <a:moveTo>
                    <a:pt x="10805" y="117019"/>
                  </a:moveTo>
                  <a:lnTo>
                    <a:pt x="222305" y="117019"/>
                  </a:lnTo>
                </a:path>
              </a:pathLst>
            </a:custGeom>
            <a:ln w="1904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34" name="object 7">
              <a:extLst>
                <a:ext uri="{FF2B5EF4-FFF2-40B4-BE49-F238E27FC236}">
                  <a16:creationId xmlns:a16="http://schemas.microsoft.com/office/drawing/2014/main" id="{85AC7A32-2CB1-088B-85FF-A5D83A006720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63099" y="2357099"/>
              <a:ext cx="373790" cy="380683"/>
            </a:xfrm>
            <a:prstGeom prst="rect">
              <a:avLst/>
            </a:prstGeom>
          </p:spPr>
        </p:pic>
        <p:sp>
          <p:nvSpPr>
            <p:cNvPr id="35" name="object 8">
              <a:extLst>
                <a:ext uri="{FF2B5EF4-FFF2-40B4-BE49-F238E27FC236}">
                  <a16:creationId xmlns:a16="http://schemas.microsoft.com/office/drawing/2014/main" id="{83D4573C-8507-FF33-C1B2-ECA43AC4E723}"/>
                </a:ext>
              </a:extLst>
            </p:cNvPr>
            <p:cNvSpPr/>
            <p:nvPr/>
          </p:nvSpPr>
          <p:spPr>
            <a:xfrm>
              <a:off x="6382775" y="1181199"/>
              <a:ext cx="463550" cy="463550"/>
            </a:xfrm>
            <a:custGeom>
              <a:avLst/>
              <a:gdLst/>
              <a:ahLst/>
              <a:cxnLst/>
              <a:rect l="l" t="t" r="r" b="b"/>
              <a:pathLst>
                <a:path w="463550" h="463550">
                  <a:moveTo>
                    <a:pt x="0" y="0"/>
                  </a:moveTo>
                  <a:lnTo>
                    <a:pt x="463166" y="463166"/>
                  </a:lnTo>
                </a:path>
              </a:pathLst>
            </a:custGeom>
            <a:ln w="2857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36" name="object 9">
              <a:extLst>
                <a:ext uri="{FF2B5EF4-FFF2-40B4-BE49-F238E27FC236}">
                  <a16:creationId xmlns:a16="http://schemas.microsoft.com/office/drawing/2014/main" id="{163A51B2-797F-4FC8-0B87-541546D57D57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798280" y="1596704"/>
              <a:ext cx="433744" cy="431299"/>
            </a:xfrm>
            <a:prstGeom prst="rect">
              <a:avLst/>
            </a:prstGeom>
          </p:spPr>
        </p:pic>
        <p:sp>
          <p:nvSpPr>
            <p:cNvPr id="37" name="object 10">
              <a:extLst>
                <a:ext uri="{FF2B5EF4-FFF2-40B4-BE49-F238E27FC236}">
                  <a16:creationId xmlns:a16="http://schemas.microsoft.com/office/drawing/2014/main" id="{2875F52E-2F03-C35D-C2ED-0BBF80190FC3}"/>
                </a:ext>
              </a:extLst>
            </p:cNvPr>
            <p:cNvSpPr/>
            <p:nvPr/>
          </p:nvSpPr>
          <p:spPr>
            <a:xfrm>
              <a:off x="6384011" y="1155700"/>
              <a:ext cx="1716405" cy="1686560"/>
            </a:xfrm>
            <a:custGeom>
              <a:avLst/>
              <a:gdLst/>
              <a:ahLst/>
              <a:cxnLst/>
              <a:rect l="l" t="t" r="r" b="b"/>
              <a:pathLst>
                <a:path w="1716404" h="1686560">
                  <a:moveTo>
                    <a:pt x="0" y="746196"/>
                  </a:moveTo>
                  <a:lnTo>
                    <a:pt x="0" y="986796"/>
                  </a:lnTo>
                </a:path>
                <a:path w="1716404" h="1686560">
                  <a:moveTo>
                    <a:pt x="1716139" y="746196"/>
                  </a:moveTo>
                  <a:lnTo>
                    <a:pt x="1716139" y="986796"/>
                  </a:lnTo>
                </a:path>
                <a:path w="1716404" h="1686560">
                  <a:moveTo>
                    <a:pt x="710938" y="0"/>
                  </a:moveTo>
                  <a:lnTo>
                    <a:pt x="986638" y="0"/>
                  </a:lnTo>
                </a:path>
                <a:path w="1716404" h="1686560">
                  <a:moveTo>
                    <a:pt x="710938" y="1686099"/>
                  </a:moveTo>
                  <a:lnTo>
                    <a:pt x="986638" y="1686099"/>
                  </a:lnTo>
                </a:path>
              </a:pathLst>
            </a:custGeom>
            <a:ln w="2857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8" name="object 11">
              <a:extLst>
                <a:ext uri="{FF2B5EF4-FFF2-40B4-BE49-F238E27FC236}">
                  <a16:creationId xmlns:a16="http://schemas.microsoft.com/office/drawing/2014/main" id="{1D40B5EE-F19A-6847-9046-2E086C5334C3}"/>
                </a:ext>
              </a:extLst>
            </p:cNvPr>
            <p:cNvSpPr/>
            <p:nvPr/>
          </p:nvSpPr>
          <p:spPr>
            <a:xfrm>
              <a:off x="6283698" y="2416275"/>
              <a:ext cx="299085" cy="299085"/>
            </a:xfrm>
            <a:custGeom>
              <a:avLst/>
              <a:gdLst/>
              <a:ahLst/>
              <a:cxnLst/>
              <a:rect l="l" t="t" r="r" b="b"/>
              <a:pathLst>
                <a:path w="299084" h="299085">
                  <a:moveTo>
                    <a:pt x="298977" y="0"/>
                  </a:moveTo>
                  <a:lnTo>
                    <a:pt x="0" y="298977"/>
                  </a:lnTo>
                </a:path>
              </a:pathLst>
            </a:custGeom>
            <a:ln w="19049">
              <a:solidFill>
                <a:srgbClr val="1967D1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39" name="object 12">
              <a:extLst>
                <a:ext uri="{FF2B5EF4-FFF2-40B4-BE49-F238E27FC236}">
                  <a16:creationId xmlns:a16="http://schemas.microsoft.com/office/drawing/2014/main" id="{167E6460-DC96-CB81-0ED7-A08FA03C6160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550901" y="2345620"/>
              <a:ext cx="102429" cy="102429"/>
            </a:xfrm>
            <a:prstGeom prst="rect">
              <a:avLst/>
            </a:prstGeom>
          </p:spPr>
        </p:pic>
        <p:pic>
          <p:nvPicPr>
            <p:cNvPr id="40" name="object 13">
              <a:extLst>
                <a:ext uri="{FF2B5EF4-FFF2-40B4-BE49-F238E27FC236}">
                  <a16:creationId xmlns:a16="http://schemas.microsoft.com/office/drawing/2014/main" id="{7EBAE68E-3D82-944D-5EEF-B21F967B5425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463995" y="1247042"/>
              <a:ext cx="248257" cy="268602"/>
            </a:xfrm>
            <a:prstGeom prst="rect">
              <a:avLst/>
            </a:prstGeom>
          </p:spPr>
        </p:pic>
      </p:grpSp>
      <p:grpSp>
        <p:nvGrpSpPr>
          <p:cNvPr id="41" name="object 15">
            <a:extLst>
              <a:ext uri="{FF2B5EF4-FFF2-40B4-BE49-F238E27FC236}">
                <a16:creationId xmlns:a16="http://schemas.microsoft.com/office/drawing/2014/main" id="{9A7FD85C-B6DE-99BE-700C-3AA67D9519EA}"/>
              </a:ext>
            </a:extLst>
          </p:cNvPr>
          <p:cNvGrpSpPr/>
          <p:nvPr/>
        </p:nvGrpSpPr>
        <p:grpSpPr>
          <a:xfrm>
            <a:off x="7957012" y="3854013"/>
            <a:ext cx="431165" cy="1247775"/>
            <a:chOff x="7220785" y="3395646"/>
            <a:chExt cx="431165" cy="1247775"/>
          </a:xfrm>
        </p:grpSpPr>
        <p:sp>
          <p:nvSpPr>
            <p:cNvPr id="42" name="object 16">
              <a:extLst>
                <a:ext uri="{FF2B5EF4-FFF2-40B4-BE49-F238E27FC236}">
                  <a16:creationId xmlns:a16="http://schemas.microsoft.com/office/drawing/2014/main" id="{547FF835-DE73-89BF-2975-179A0C1E0926}"/>
                </a:ext>
              </a:extLst>
            </p:cNvPr>
            <p:cNvSpPr/>
            <p:nvPr/>
          </p:nvSpPr>
          <p:spPr>
            <a:xfrm>
              <a:off x="7220785" y="4629134"/>
              <a:ext cx="390525" cy="0"/>
            </a:xfrm>
            <a:custGeom>
              <a:avLst/>
              <a:gdLst/>
              <a:ahLst/>
              <a:cxnLst/>
              <a:rect l="l" t="t" r="r" b="b"/>
              <a:pathLst>
                <a:path w="390525">
                  <a:moveTo>
                    <a:pt x="0" y="0"/>
                  </a:moveTo>
                  <a:lnTo>
                    <a:pt x="390299" y="0"/>
                  </a:lnTo>
                </a:path>
              </a:pathLst>
            </a:custGeom>
            <a:ln w="2857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3" name="object 17">
              <a:extLst>
                <a:ext uri="{FF2B5EF4-FFF2-40B4-BE49-F238E27FC236}">
                  <a16:creationId xmlns:a16="http://schemas.microsoft.com/office/drawing/2014/main" id="{0F7898D5-F0CF-710A-F53E-B4072255DDCD}"/>
                </a:ext>
              </a:extLst>
            </p:cNvPr>
            <p:cNvSpPr/>
            <p:nvPr/>
          </p:nvSpPr>
          <p:spPr>
            <a:xfrm>
              <a:off x="7631149" y="3484874"/>
              <a:ext cx="0" cy="1132840"/>
            </a:xfrm>
            <a:custGeom>
              <a:avLst/>
              <a:gdLst/>
              <a:ahLst/>
              <a:cxnLst/>
              <a:rect l="l" t="t" r="r" b="b"/>
              <a:pathLst>
                <a:path h="1132839">
                  <a:moveTo>
                    <a:pt x="0" y="0"/>
                  </a:moveTo>
                  <a:lnTo>
                    <a:pt x="0" y="1132349"/>
                  </a:lnTo>
                </a:path>
              </a:pathLst>
            </a:custGeom>
            <a:ln w="9524">
              <a:solidFill>
                <a:srgbClr val="1967D1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4" name="object 18">
              <a:extLst>
                <a:ext uri="{FF2B5EF4-FFF2-40B4-BE49-F238E27FC236}">
                  <a16:creationId xmlns:a16="http://schemas.microsoft.com/office/drawing/2014/main" id="{2C45097A-D1C8-5B59-333E-89311320470E}"/>
                </a:ext>
              </a:extLst>
            </p:cNvPr>
            <p:cNvSpPr/>
            <p:nvPr/>
          </p:nvSpPr>
          <p:spPr>
            <a:xfrm>
              <a:off x="7220785" y="3409934"/>
              <a:ext cx="390525" cy="0"/>
            </a:xfrm>
            <a:custGeom>
              <a:avLst/>
              <a:gdLst/>
              <a:ahLst/>
              <a:cxnLst/>
              <a:rect l="l" t="t" r="r" b="b"/>
              <a:pathLst>
                <a:path w="390525">
                  <a:moveTo>
                    <a:pt x="0" y="0"/>
                  </a:moveTo>
                  <a:lnTo>
                    <a:pt x="390299" y="0"/>
                  </a:lnTo>
                </a:path>
              </a:pathLst>
            </a:custGeom>
            <a:ln w="2857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5" name="object 19">
              <a:extLst>
                <a:ext uri="{FF2B5EF4-FFF2-40B4-BE49-F238E27FC236}">
                  <a16:creationId xmlns:a16="http://schemas.microsoft.com/office/drawing/2014/main" id="{95A84FC1-57F7-B172-4366-54D21BF9CB6A}"/>
                </a:ext>
              </a:extLst>
            </p:cNvPr>
            <p:cNvSpPr/>
            <p:nvPr/>
          </p:nvSpPr>
          <p:spPr>
            <a:xfrm>
              <a:off x="7615417" y="3441649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31464" y="43225"/>
                  </a:moveTo>
                  <a:lnTo>
                    <a:pt x="0" y="43225"/>
                  </a:lnTo>
                  <a:lnTo>
                    <a:pt x="15732" y="0"/>
                  </a:lnTo>
                  <a:lnTo>
                    <a:pt x="31464" y="43225"/>
                  </a:lnTo>
                  <a:close/>
                </a:path>
              </a:pathLst>
            </a:custGeom>
            <a:solidFill>
              <a:srgbClr val="1967D1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6" name="object 20">
              <a:extLst>
                <a:ext uri="{FF2B5EF4-FFF2-40B4-BE49-F238E27FC236}">
                  <a16:creationId xmlns:a16="http://schemas.microsoft.com/office/drawing/2014/main" id="{3616A691-F726-CBE9-D530-6EA85E3D7426}"/>
                </a:ext>
              </a:extLst>
            </p:cNvPr>
            <p:cNvSpPr/>
            <p:nvPr/>
          </p:nvSpPr>
          <p:spPr>
            <a:xfrm>
              <a:off x="7615417" y="3441649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31464" y="43225"/>
                  </a:moveTo>
                  <a:lnTo>
                    <a:pt x="15732" y="0"/>
                  </a:lnTo>
                  <a:lnTo>
                    <a:pt x="0" y="43225"/>
                  </a:lnTo>
                  <a:lnTo>
                    <a:pt x="31464" y="43225"/>
                  </a:lnTo>
                  <a:close/>
                </a:path>
              </a:pathLst>
            </a:custGeom>
            <a:ln w="9524">
              <a:solidFill>
                <a:srgbClr val="1967D1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7" name="object 21">
              <a:extLst>
                <a:ext uri="{FF2B5EF4-FFF2-40B4-BE49-F238E27FC236}">
                  <a16:creationId xmlns:a16="http://schemas.microsoft.com/office/drawing/2014/main" id="{FBEEA358-A681-2241-CAD1-EDB5911DB1B0}"/>
                </a:ext>
              </a:extLst>
            </p:cNvPr>
            <p:cNvSpPr/>
            <p:nvPr/>
          </p:nvSpPr>
          <p:spPr>
            <a:xfrm>
              <a:off x="7402549" y="3542024"/>
              <a:ext cx="0" cy="961390"/>
            </a:xfrm>
            <a:custGeom>
              <a:avLst/>
              <a:gdLst/>
              <a:ahLst/>
              <a:cxnLst/>
              <a:rect l="l" t="t" r="r" b="b"/>
              <a:pathLst>
                <a:path h="961389">
                  <a:moveTo>
                    <a:pt x="0" y="0"/>
                  </a:moveTo>
                  <a:lnTo>
                    <a:pt x="0" y="960899"/>
                  </a:lnTo>
                </a:path>
              </a:pathLst>
            </a:custGeom>
            <a:ln w="1904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48" name="object 22">
              <a:extLst>
                <a:ext uri="{FF2B5EF4-FFF2-40B4-BE49-F238E27FC236}">
                  <a16:creationId xmlns:a16="http://schemas.microsoft.com/office/drawing/2014/main" id="{2D03572B-5C2C-B9DC-CD3B-64CAF450B7B4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361559" y="3446049"/>
              <a:ext cx="81980" cy="105500"/>
            </a:xfrm>
            <a:prstGeom prst="rect">
              <a:avLst/>
            </a:prstGeom>
          </p:spPr>
        </p:pic>
        <p:pic>
          <p:nvPicPr>
            <p:cNvPr id="49" name="object 23">
              <a:extLst>
                <a:ext uri="{FF2B5EF4-FFF2-40B4-BE49-F238E27FC236}">
                  <a16:creationId xmlns:a16="http://schemas.microsoft.com/office/drawing/2014/main" id="{FA93E01B-D8BE-1522-F3AA-846D7F96B32E}"/>
                </a:ext>
              </a:extLst>
            </p:cNvPr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361559" y="4493399"/>
              <a:ext cx="81980" cy="105500"/>
            </a:xfrm>
            <a:prstGeom prst="rect">
              <a:avLst/>
            </a:prstGeom>
          </p:spPr>
        </p:pic>
      </p:grpSp>
      <p:sp>
        <p:nvSpPr>
          <p:cNvPr id="50" name="object 24">
            <a:extLst>
              <a:ext uri="{FF2B5EF4-FFF2-40B4-BE49-F238E27FC236}">
                <a16:creationId xmlns:a16="http://schemas.microsoft.com/office/drawing/2014/main" id="{1DA6F85E-917A-6E1E-8235-35E86531E612}"/>
              </a:ext>
            </a:extLst>
          </p:cNvPr>
          <p:cNvSpPr txBox="1"/>
          <p:nvPr/>
        </p:nvSpPr>
        <p:spPr>
          <a:xfrm>
            <a:off x="5907047" y="4318583"/>
            <a:ext cx="1974629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30" normalizeH="0" baseline="0" noProof="0" dirty="0">
                <a:ln>
                  <a:noFill/>
                </a:ln>
                <a:solidFill>
                  <a:srgbClr val="1967D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idle</a:t>
            </a:r>
            <a:r>
              <a:rPr kumimoji="0" sz="2400" b="0" i="0" u="none" strike="noStrike" kern="1200" cap="none" spc="-15" normalizeH="0" baseline="0" noProof="0" dirty="0">
                <a:ln>
                  <a:noFill/>
                </a:ln>
                <a:solidFill>
                  <a:srgbClr val="1967D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0" sz="2400" b="0" i="0" u="none" strike="noStrike" kern="1200" cap="none" spc="35" normalizeH="0" baseline="0" noProof="0" dirty="0">
                <a:ln>
                  <a:noFill/>
                </a:ln>
                <a:solidFill>
                  <a:srgbClr val="1967D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frequency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51" name="object 29">
            <a:extLst>
              <a:ext uri="{FF2B5EF4-FFF2-40B4-BE49-F238E27FC236}">
                <a16:creationId xmlns:a16="http://schemas.microsoft.com/office/drawing/2014/main" id="{4AD28BB5-4948-C0A4-A7AB-FB1415E7A957}"/>
              </a:ext>
            </a:extLst>
          </p:cNvPr>
          <p:cNvSpPr txBox="1"/>
          <p:nvPr/>
        </p:nvSpPr>
        <p:spPr>
          <a:xfrm>
            <a:off x="164125" y="5803833"/>
            <a:ext cx="3834129" cy="219932"/>
          </a:xfrm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13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15" normalizeH="0" baseline="0" noProof="0" dirty="0">
                <a:ln>
                  <a:noFill/>
                </a:ln>
                <a:solidFill>
                  <a:srgbClr val="BE57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R.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srgbClr val="BE57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0" sz="1400" b="0" i="0" u="none" strike="noStrike" kern="1200" cap="none" spc="-15" normalizeH="0" baseline="0" noProof="0" dirty="0">
                <a:ln>
                  <a:noFill/>
                </a:ln>
                <a:solidFill>
                  <a:srgbClr val="BE57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Barends,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BE57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0" sz="1400" b="0" i="0" u="none" strike="noStrike" kern="1200" cap="none" spc="-10" normalizeH="0" baseline="0" noProof="0" dirty="0">
                <a:ln>
                  <a:noFill/>
                </a:ln>
                <a:solidFill>
                  <a:srgbClr val="BE57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J.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srgbClr val="BE57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0" sz="1400" b="0" i="0" u="none" strike="noStrike" kern="1200" cap="none" spc="-10" normalizeH="0" baseline="0" noProof="0" dirty="0">
                <a:ln>
                  <a:noFill/>
                </a:ln>
                <a:solidFill>
                  <a:srgbClr val="BE57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Kelly,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BE57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0" sz="1400" b="0" i="0" u="none" strike="noStrike" kern="1200" cap="none" spc="-10" normalizeH="0" baseline="0" noProof="0" dirty="0">
                <a:ln>
                  <a:noFill/>
                </a:ln>
                <a:solidFill>
                  <a:srgbClr val="BE57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et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BE57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0" sz="1400" b="0" i="0" u="none" strike="noStrike" kern="1200" cap="none" spc="-10" normalizeH="0" baseline="0" noProof="0" dirty="0">
                <a:ln>
                  <a:noFill/>
                </a:ln>
                <a:solidFill>
                  <a:srgbClr val="BE57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al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srgbClr val="BE57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0" sz="1400" b="0" i="0" u="none" strike="noStrike" kern="1200" cap="none" spc="-15" normalizeH="0" baseline="0" noProof="0" dirty="0">
                <a:ln>
                  <a:noFill/>
                </a:ln>
                <a:solidFill>
                  <a:srgbClr val="BE57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Nature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BE57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0" sz="1400" b="0" i="0" u="none" strike="noStrike" kern="1200" cap="none" spc="-15" normalizeH="0" baseline="0" noProof="0" dirty="0">
                <a:ln>
                  <a:noFill/>
                </a:ln>
                <a:solidFill>
                  <a:srgbClr val="BE57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508,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BE57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0" sz="1400" b="0" i="0" u="none" strike="noStrike" kern="1200" cap="none" spc="-15" normalizeH="0" baseline="0" noProof="0" dirty="0">
                <a:ln>
                  <a:noFill/>
                </a:ln>
                <a:solidFill>
                  <a:srgbClr val="BE57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500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srgbClr val="BE57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0" sz="1400" b="0" i="0" u="none" strike="noStrike" kern="1200" cap="none" spc="-15" normalizeH="0" baseline="0" noProof="0" dirty="0">
                <a:ln>
                  <a:noFill/>
                </a:ln>
                <a:solidFill>
                  <a:srgbClr val="BE57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(2014)</a:t>
            </a:r>
            <a:endParaRPr kumimoji="0" sz="1400" b="0" i="0" u="none" strike="noStrike" kern="1200" cap="none" spc="0" normalizeH="0" baseline="0" noProof="0" dirty="0">
              <a:ln>
                <a:noFill/>
              </a:ln>
              <a:solidFill>
                <a:srgbClr val="BE57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52" name="object 25">
            <a:extLst>
              <a:ext uri="{FF2B5EF4-FFF2-40B4-BE49-F238E27FC236}">
                <a16:creationId xmlns:a16="http://schemas.microsoft.com/office/drawing/2014/main" id="{604F3AEE-5F36-7BB7-387A-7845F576DF18}"/>
              </a:ext>
            </a:extLst>
          </p:cNvPr>
          <p:cNvSpPr txBox="1"/>
          <p:nvPr/>
        </p:nvSpPr>
        <p:spPr>
          <a:xfrm>
            <a:off x="5102213" y="1243260"/>
            <a:ext cx="2184915" cy="741613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 lvl="0" indent="0" algn="l" defTabSz="914400" rtl="0" eaLnBrk="1" fontAlgn="auto" latinLnBrk="0" hangingPunct="1">
              <a:lnSpc>
                <a:spcPts val="1650"/>
              </a:lnSpc>
              <a:spcBef>
                <a:spcPts val="18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Single Qubit Gate:</a:t>
            </a:r>
            <a:endParaRPr kumimoji="0" lang="en-US" sz="2000" b="0" i="0" u="none" strike="noStrike" kern="1200" cap="none" spc="5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12700" marR="5080" lvl="0" indent="0" algn="l" defTabSz="914400" rtl="0" eaLnBrk="1" fontAlgn="auto" latinLnBrk="0" hangingPunct="1">
              <a:lnSpc>
                <a:spcPts val="1650"/>
              </a:lnSpc>
              <a:spcBef>
                <a:spcPts val="18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endParaRPr kumimoji="0" lang="en-US" sz="2000" b="0" i="0" u="none" strike="noStrike" kern="1200" cap="none" spc="5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12700" marR="5080" lvl="0" indent="0" algn="l" defTabSz="914400" rtl="0" eaLnBrk="1" fontAlgn="auto" latinLnBrk="0" hangingPunct="1">
              <a:lnSpc>
                <a:spcPts val="1650"/>
              </a:lnSpc>
              <a:spcBef>
                <a:spcPts val="18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-36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0" sz="2000" b="0" i="0" u="none" strike="noStrike" kern="1200" cap="none" spc="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Microwave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Pulse</a:t>
            </a:r>
            <a:endParaRPr kumimoji="0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53" name="object 28">
            <a:extLst>
              <a:ext uri="{FF2B5EF4-FFF2-40B4-BE49-F238E27FC236}">
                <a16:creationId xmlns:a16="http://schemas.microsoft.com/office/drawing/2014/main" id="{242595D5-2498-E197-73F9-BA925D902AC8}"/>
              </a:ext>
            </a:extLst>
          </p:cNvPr>
          <p:cNvSpPr txBox="1"/>
          <p:nvPr/>
        </p:nvSpPr>
        <p:spPr>
          <a:xfrm>
            <a:off x="172896" y="1558833"/>
            <a:ext cx="4450191" cy="830355"/>
          </a:xfrm>
          <a:prstGeom prst="rect">
            <a:avLst/>
          </a:prstGeom>
        </p:spPr>
        <p:txBody>
          <a:bodyPr vert="horz" wrap="square" lIns="0" tIns="52704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4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15" normalizeH="0" baseline="0" noProof="0" dirty="0">
                <a:ln>
                  <a:noFill/>
                </a:ln>
                <a:solidFill>
                  <a:srgbClr val="579C41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Single-qubit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srgbClr val="579C41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0" sz="2400" b="0" i="0" u="none" strike="noStrike" kern="1200" cap="none" spc="15" normalizeH="0" baseline="0" noProof="0" dirty="0">
                <a:ln>
                  <a:noFill/>
                </a:ln>
                <a:solidFill>
                  <a:srgbClr val="579C41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gates: 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srgbClr val="579C41">
                  <a:lumMod val="50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469900" marR="0" lvl="0" indent="-329565" algn="l" defTabSz="914400" rtl="0" eaLnBrk="1" fontAlgn="auto" latinLnBrk="0" hangingPunct="1">
              <a:lnSpc>
                <a:spcPct val="100000"/>
              </a:lnSpc>
              <a:spcBef>
                <a:spcPts val="315"/>
              </a:spcBef>
              <a:spcAft>
                <a:spcPts val="0"/>
              </a:spcAft>
              <a:buClrTx/>
              <a:buSzTx/>
              <a:buFontTx/>
              <a:buChar char="-"/>
              <a:tabLst>
                <a:tab pos="469265" algn="l"/>
                <a:tab pos="469900" algn="l"/>
              </a:tabLst>
              <a:defRPr/>
            </a:pPr>
            <a:r>
              <a:rPr kumimoji="0" sz="2400" b="0" i="0" u="none" strike="noStrike" kern="1200" cap="none" spc="35" normalizeH="0" baseline="0" noProof="0" dirty="0">
                <a:ln>
                  <a:noFill/>
                </a:ln>
                <a:solidFill>
                  <a:srgbClr val="579C41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Microwave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579C41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0" sz="2400" b="0" i="0" u="none" strike="noStrike" kern="1200" cap="none" spc="30" normalizeH="0" baseline="0" noProof="0" dirty="0">
                <a:ln>
                  <a:noFill/>
                </a:ln>
                <a:solidFill>
                  <a:srgbClr val="579C41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at</a:t>
            </a:r>
            <a:r>
              <a:rPr kumimoji="0" sz="2400" b="0" i="0" u="none" strike="noStrike" kern="1200" cap="none" spc="20" normalizeH="0" baseline="0" noProof="0" dirty="0">
                <a:ln>
                  <a:noFill/>
                </a:ln>
                <a:solidFill>
                  <a:srgbClr val="579C41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0" sz="2400" b="1" i="0" u="none" strike="noStrike" kern="1200" cap="none" spc="15" normalizeH="0" baseline="0" noProof="0" dirty="0">
                <a:ln>
                  <a:noFill/>
                </a:ln>
                <a:solidFill>
                  <a:srgbClr val="579C41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idle</a:t>
            </a:r>
            <a:r>
              <a:rPr kumimoji="0" sz="2400" b="1" i="0" u="none" strike="noStrike" kern="1200" cap="none" spc="-5" normalizeH="0" baseline="0" noProof="0" dirty="0">
                <a:ln>
                  <a:noFill/>
                </a:ln>
                <a:solidFill>
                  <a:srgbClr val="579C41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0" sz="2400" b="1" i="0" u="none" strike="noStrike" kern="1200" cap="none" spc="20" normalizeH="0" baseline="0" noProof="0" dirty="0">
                <a:ln>
                  <a:noFill/>
                </a:ln>
                <a:solidFill>
                  <a:srgbClr val="579C41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frequency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srgbClr val="579C41">
                  <a:lumMod val="50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54" name="object 29">
            <a:extLst>
              <a:ext uri="{FF2B5EF4-FFF2-40B4-BE49-F238E27FC236}">
                <a16:creationId xmlns:a16="http://schemas.microsoft.com/office/drawing/2014/main" id="{B480D73D-D506-00E4-C624-8332F418CEFA}"/>
              </a:ext>
            </a:extLst>
          </p:cNvPr>
          <p:cNvSpPr txBox="1"/>
          <p:nvPr/>
        </p:nvSpPr>
        <p:spPr>
          <a:xfrm>
            <a:off x="8053202" y="4898243"/>
            <a:ext cx="1991947" cy="373820"/>
          </a:xfrm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0" marR="913765" lvl="0" indent="0" algn="r" defTabSz="914400" rtl="0" eaLnBrk="1" fontAlgn="auto" latinLnBrk="0" hangingPunct="1">
              <a:lnSpc>
                <a:spcPct val="100000"/>
              </a:lnSpc>
              <a:spcBef>
                <a:spcPts val="3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55" normalizeH="0" baseline="0" noProof="0" dirty="0">
                <a:ln>
                  <a:noFill/>
                </a:ln>
                <a:solidFill>
                  <a:srgbClr val="333F48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|0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333F48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〉</a:t>
            </a:r>
          </a:p>
        </p:txBody>
      </p:sp>
      <p:sp>
        <p:nvSpPr>
          <p:cNvPr id="56" name="object 29">
            <a:extLst>
              <a:ext uri="{FF2B5EF4-FFF2-40B4-BE49-F238E27FC236}">
                <a16:creationId xmlns:a16="http://schemas.microsoft.com/office/drawing/2014/main" id="{C9DFF758-889E-A1BB-3481-B59CA355DC9C}"/>
              </a:ext>
            </a:extLst>
          </p:cNvPr>
          <p:cNvSpPr txBox="1"/>
          <p:nvPr/>
        </p:nvSpPr>
        <p:spPr>
          <a:xfrm>
            <a:off x="8053202" y="3617499"/>
            <a:ext cx="1991947" cy="373820"/>
          </a:xfrm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0" marR="913765" lvl="0" indent="0" algn="r" defTabSz="914400" rtl="0" eaLnBrk="1" fontAlgn="auto" latinLnBrk="0" hangingPunct="1">
              <a:lnSpc>
                <a:spcPct val="100000"/>
              </a:lnSpc>
              <a:spcBef>
                <a:spcPts val="3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55" normalizeH="0" baseline="0" noProof="0" dirty="0">
                <a:ln>
                  <a:noFill/>
                </a:ln>
                <a:solidFill>
                  <a:srgbClr val="333F48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|</a:t>
            </a:r>
            <a:r>
              <a:rPr kumimoji="0" lang="en-US" sz="2400" b="0" i="0" u="none" strike="noStrike" kern="1200" cap="none" spc="55" normalizeH="0" baseline="0" noProof="0" dirty="0">
                <a:ln>
                  <a:noFill/>
                </a:ln>
                <a:solidFill>
                  <a:srgbClr val="333F48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1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333F48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〉</a:t>
            </a:r>
          </a:p>
        </p:txBody>
      </p:sp>
    </p:spTree>
    <p:extLst>
      <p:ext uri="{BB962C8B-B14F-4D97-AF65-F5344CB8AC3E}">
        <p14:creationId xmlns:p14="http://schemas.microsoft.com/office/powerpoint/2010/main" val="1280573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26" grpId="0" animBg="1"/>
      <p:bldP spid="50" grpId="0"/>
      <p:bldP spid="54" grpId="0"/>
      <p:bldP spid="5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>
            <a:cxnSpLocks/>
          </p:cNvCxnSpPr>
          <p:nvPr/>
        </p:nvCxnSpPr>
        <p:spPr>
          <a:xfrm>
            <a:off x="0" y="1054167"/>
            <a:ext cx="12192000" cy="0"/>
          </a:xfrm>
          <a:prstGeom prst="line">
            <a:avLst/>
          </a:prstGeom>
          <a:ln w="19050">
            <a:solidFill>
              <a:srgbClr val="BF57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3">
            <a:extLst>
              <a:ext uri="{FF2B5EF4-FFF2-40B4-BE49-F238E27FC236}">
                <a16:creationId xmlns:a16="http://schemas.microsoft.com/office/drawing/2014/main" id="{FCAF57EB-3D10-C993-E3D8-E1B965F82382}"/>
              </a:ext>
            </a:extLst>
          </p:cNvPr>
          <p:cNvSpPr txBox="1">
            <a:spLocks/>
          </p:cNvSpPr>
          <p:nvPr/>
        </p:nvSpPr>
        <p:spPr>
          <a:xfrm>
            <a:off x="164125" y="39407"/>
            <a:ext cx="12027875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baseline="0">
                <a:solidFill>
                  <a:srgbClr val="A7934B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BF5700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Two-Qubit Gates On </a:t>
            </a:r>
            <a:r>
              <a:rPr kumimoji="0" lang="en-US" sz="3600" b="1" i="0" u="none" strike="noStrike" kern="1200" cap="none" spc="0" normalizeH="0" baseline="0" noProof="0" dirty="0" err="1">
                <a:ln>
                  <a:noFill/>
                </a:ln>
                <a:solidFill>
                  <a:srgbClr val="BF5700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Xmon</a:t>
            </a:r>
            <a:r>
              <a:rPr lang="en-US" dirty="0">
                <a:solidFill>
                  <a:srgbClr val="BF5700"/>
                </a:solidFill>
              </a:rPr>
              <a:t> 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BF5700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Qubits</a:t>
            </a:r>
          </a:p>
        </p:txBody>
      </p:sp>
      <p:sp>
        <p:nvSpPr>
          <p:cNvPr id="3126" name="TextBox 3125">
            <a:extLst>
              <a:ext uri="{FF2B5EF4-FFF2-40B4-BE49-F238E27FC236}">
                <a16:creationId xmlns:a16="http://schemas.microsoft.com/office/drawing/2014/main" id="{EFB170C6-CA97-511E-B94A-62D4D0A159F1}"/>
              </a:ext>
            </a:extLst>
          </p:cNvPr>
          <p:cNvSpPr txBox="1"/>
          <p:nvPr/>
        </p:nvSpPr>
        <p:spPr>
          <a:xfrm>
            <a:off x="-885" y="6126614"/>
            <a:ext cx="12192883" cy="731520"/>
          </a:xfrm>
          <a:prstGeom prst="rect">
            <a:avLst/>
          </a:prstGeom>
          <a:solidFill>
            <a:srgbClr val="BF5700"/>
          </a:solidFill>
        </p:spPr>
        <p:txBody>
          <a:bodyPr wrap="square" rtlCol="0">
            <a:noAutofit/>
          </a:bodyPr>
          <a:lstStyle/>
          <a:p>
            <a:pPr marL="0" marR="0" lvl="0" indent="0" algn="ctr" defTabSz="10912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The gate frequency impacts</a:t>
            </a:r>
            <a:r>
              <a:rPr kumimoji="0" lang="en-US" sz="2400" b="0" i="0" u="none" strike="noStrike" kern="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the qubit qualities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1" name="object 29">
            <a:extLst>
              <a:ext uri="{FF2B5EF4-FFF2-40B4-BE49-F238E27FC236}">
                <a16:creationId xmlns:a16="http://schemas.microsoft.com/office/drawing/2014/main" id="{4AD28BB5-4948-C0A4-A7AB-FB1415E7A957}"/>
              </a:ext>
            </a:extLst>
          </p:cNvPr>
          <p:cNvSpPr txBox="1"/>
          <p:nvPr/>
        </p:nvSpPr>
        <p:spPr>
          <a:xfrm>
            <a:off x="164125" y="5803833"/>
            <a:ext cx="3834129" cy="219932"/>
          </a:xfrm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spcBef>
                <a:spcPts val="1135"/>
              </a:spcBef>
            </a:pPr>
            <a:r>
              <a:rPr sz="1400" spc="-15" dirty="0">
                <a:latin typeface="Calibri" panose="020F0502020204030204" pitchFamily="34" charset="0"/>
                <a:cs typeface="Calibri" panose="020F0502020204030204" pitchFamily="34" charset="0"/>
              </a:rPr>
              <a:t>R.</a:t>
            </a:r>
            <a:r>
              <a:rPr sz="1400" spc="-5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1400" spc="-15" dirty="0">
                <a:latin typeface="Calibri" panose="020F0502020204030204" pitchFamily="34" charset="0"/>
                <a:cs typeface="Calibri" panose="020F0502020204030204" pitchFamily="34" charset="0"/>
              </a:rPr>
              <a:t>Barends,</a:t>
            </a:r>
            <a:r>
              <a:rPr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1400" spc="-10" dirty="0">
                <a:latin typeface="Calibri" panose="020F0502020204030204" pitchFamily="34" charset="0"/>
                <a:cs typeface="Calibri" panose="020F0502020204030204" pitchFamily="34" charset="0"/>
              </a:rPr>
              <a:t>J.</a:t>
            </a:r>
            <a:r>
              <a:rPr sz="1400" spc="-5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1400" spc="-10" dirty="0">
                <a:latin typeface="Calibri" panose="020F0502020204030204" pitchFamily="34" charset="0"/>
                <a:cs typeface="Calibri" panose="020F0502020204030204" pitchFamily="34" charset="0"/>
              </a:rPr>
              <a:t>Kelly,</a:t>
            </a:r>
            <a:r>
              <a:rPr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1400" spc="-10" dirty="0">
                <a:latin typeface="Calibri" panose="020F0502020204030204" pitchFamily="34" charset="0"/>
                <a:cs typeface="Calibri" panose="020F0502020204030204" pitchFamily="34" charset="0"/>
              </a:rPr>
              <a:t>et</a:t>
            </a:r>
            <a:r>
              <a:rPr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1400" spc="-10" dirty="0">
                <a:latin typeface="Calibri" panose="020F0502020204030204" pitchFamily="34" charset="0"/>
                <a:cs typeface="Calibri" panose="020F0502020204030204" pitchFamily="34" charset="0"/>
              </a:rPr>
              <a:t>al</a:t>
            </a:r>
            <a:r>
              <a:rPr sz="1400" spc="-5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1400" spc="-15" dirty="0">
                <a:latin typeface="Calibri" panose="020F0502020204030204" pitchFamily="34" charset="0"/>
                <a:cs typeface="Calibri" panose="020F0502020204030204" pitchFamily="34" charset="0"/>
              </a:rPr>
              <a:t>Nature</a:t>
            </a:r>
            <a:r>
              <a:rPr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1400" spc="-15" dirty="0">
                <a:latin typeface="Calibri" panose="020F0502020204030204" pitchFamily="34" charset="0"/>
                <a:cs typeface="Calibri" panose="020F0502020204030204" pitchFamily="34" charset="0"/>
              </a:rPr>
              <a:t>508,</a:t>
            </a:r>
            <a:r>
              <a:rPr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1400" spc="-15" dirty="0">
                <a:latin typeface="Calibri" panose="020F0502020204030204" pitchFamily="34" charset="0"/>
                <a:cs typeface="Calibri" panose="020F0502020204030204" pitchFamily="34" charset="0"/>
              </a:rPr>
              <a:t>500</a:t>
            </a:r>
            <a:r>
              <a:rPr sz="1400" spc="-5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1400" spc="-15" dirty="0">
                <a:latin typeface="Calibri" panose="020F0502020204030204" pitchFamily="34" charset="0"/>
                <a:cs typeface="Calibri" panose="020F0502020204030204" pitchFamily="34" charset="0"/>
              </a:rPr>
              <a:t>(2014)</a:t>
            </a:r>
            <a:endParaRPr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3" name="object 28">
            <a:extLst>
              <a:ext uri="{FF2B5EF4-FFF2-40B4-BE49-F238E27FC236}">
                <a16:creationId xmlns:a16="http://schemas.microsoft.com/office/drawing/2014/main" id="{242595D5-2498-E197-73F9-BA925D902AC8}"/>
              </a:ext>
            </a:extLst>
          </p:cNvPr>
          <p:cNvSpPr txBox="1"/>
          <p:nvPr/>
        </p:nvSpPr>
        <p:spPr>
          <a:xfrm>
            <a:off x="172896" y="1558833"/>
            <a:ext cx="4767966" cy="830355"/>
          </a:xfrm>
          <a:prstGeom prst="rect">
            <a:avLst/>
          </a:prstGeom>
        </p:spPr>
        <p:txBody>
          <a:bodyPr vert="horz" wrap="square" lIns="0" tIns="52704" rIns="0" bIns="0" rtlCol="0">
            <a:spAutoFit/>
          </a:bodyPr>
          <a:lstStyle/>
          <a:p>
            <a:pPr marL="12700">
              <a:spcBef>
                <a:spcPts val="414"/>
              </a:spcBef>
            </a:pPr>
            <a:r>
              <a:rPr lang="en-US" sz="2400" spc="15" dirty="0">
                <a:solidFill>
                  <a:schemeClr val="accent4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Two</a:t>
            </a:r>
            <a:r>
              <a:rPr sz="2400" spc="15" dirty="0">
                <a:solidFill>
                  <a:schemeClr val="accent4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-qubit</a:t>
            </a:r>
            <a:r>
              <a:rPr sz="2400" spc="-10" dirty="0">
                <a:solidFill>
                  <a:schemeClr val="accent4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2400" spc="15" dirty="0">
                <a:solidFill>
                  <a:schemeClr val="accent4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gates: </a:t>
            </a:r>
            <a:endParaRPr sz="2400" dirty="0">
              <a:solidFill>
                <a:schemeClr val="accent4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69900" indent="-329565">
              <a:spcBef>
                <a:spcPts val="315"/>
              </a:spcBef>
              <a:buFontTx/>
              <a:buChar char="-"/>
              <a:tabLst>
                <a:tab pos="469265" algn="l"/>
                <a:tab pos="469900" algn="l"/>
              </a:tabLst>
            </a:pPr>
            <a:r>
              <a:rPr lang="en-US" sz="2400" spc="35" dirty="0">
                <a:solidFill>
                  <a:schemeClr val="accent4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DC pulse</a:t>
            </a:r>
            <a:r>
              <a:rPr sz="2400" dirty="0">
                <a:solidFill>
                  <a:schemeClr val="accent4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spc="30" dirty="0">
                <a:solidFill>
                  <a:schemeClr val="accent4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</a:t>
            </a:r>
            <a:r>
              <a:rPr sz="2400" spc="20" dirty="0">
                <a:solidFill>
                  <a:schemeClr val="accent4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2400" b="1" spc="15" dirty="0">
                <a:solidFill>
                  <a:schemeClr val="accent4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sz="2400" b="1" spc="15" dirty="0">
                <a:solidFill>
                  <a:schemeClr val="accent4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nteraction</a:t>
            </a:r>
            <a:r>
              <a:rPr sz="2400" b="1" spc="-5" dirty="0">
                <a:solidFill>
                  <a:schemeClr val="accent4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2400" b="1" spc="20" dirty="0">
                <a:solidFill>
                  <a:schemeClr val="accent4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frequency</a:t>
            </a:r>
            <a:endParaRPr sz="2400" dirty="0">
              <a:solidFill>
                <a:schemeClr val="accent4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3102" name="object 2">
            <a:extLst>
              <a:ext uri="{FF2B5EF4-FFF2-40B4-BE49-F238E27FC236}">
                <a16:creationId xmlns:a16="http://schemas.microsoft.com/office/drawing/2014/main" id="{B7023082-A0CA-A1A6-01E3-23BD6094BA64}"/>
              </a:ext>
            </a:extLst>
          </p:cNvPr>
          <p:cNvGrpSpPr/>
          <p:nvPr/>
        </p:nvGrpSpPr>
        <p:grpSpPr>
          <a:xfrm>
            <a:off x="7924800" y="1558833"/>
            <a:ext cx="1840864" cy="1715135"/>
            <a:chOff x="6274173" y="1141412"/>
            <a:chExt cx="1840864" cy="1715135"/>
          </a:xfrm>
        </p:grpSpPr>
        <p:sp>
          <p:nvSpPr>
            <p:cNvPr id="3103" name="object 3">
              <a:extLst>
                <a:ext uri="{FF2B5EF4-FFF2-40B4-BE49-F238E27FC236}">
                  <a16:creationId xmlns:a16="http://schemas.microsoft.com/office/drawing/2014/main" id="{C067681A-2BA0-17BF-EFFD-1A6D5DE42A54}"/>
                </a:ext>
              </a:extLst>
            </p:cNvPr>
            <p:cNvSpPr/>
            <p:nvPr/>
          </p:nvSpPr>
          <p:spPr>
            <a:xfrm>
              <a:off x="6382350" y="1152000"/>
              <a:ext cx="1720214" cy="1697989"/>
            </a:xfrm>
            <a:custGeom>
              <a:avLst/>
              <a:gdLst/>
              <a:ahLst/>
              <a:cxnLst/>
              <a:rect l="l" t="t" r="r" b="b"/>
              <a:pathLst>
                <a:path w="1720215" h="1697989">
                  <a:moveTo>
                    <a:pt x="846049" y="0"/>
                  </a:moveTo>
                  <a:lnTo>
                    <a:pt x="846049" y="1697699"/>
                  </a:lnTo>
                </a:path>
                <a:path w="1720215" h="1697989">
                  <a:moveTo>
                    <a:pt x="0" y="874074"/>
                  </a:moveTo>
                  <a:lnTo>
                    <a:pt x="1720199" y="874074"/>
                  </a:lnTo>
                </a:path>
              </a:pathLst>
            </a:custGeom>
            <a:ln w="2857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3104" name="object 4">
              <a:extLst>
                <a:ext uri="{FF2B5EF4-FFF2-40B4-BE49-F238E27FC236}">
                  <a16:creationId xmlns:a16="http://schemas.microsoft.com/office/drawing/2014/main" id="{CD83A89D-5C4B-56A4-D192-9E2842F3F8AC}"/>
                </a:ext>
              </a:extLst>
            </p:cNvPr>
            <p:cNvSpPr/>
            <p:nvPr/>
          </p:nvSpPr>
          <p:spPr>
            <a:xfrm>
              <a:off x="7012850" y="2020466"/>
              <a:ext cx="213360" cy="213360"/>
            </a:xfrm>
            <a:custGeom>
              <a:avLst/>
              <a:gdLst/>
              <a:ahLst/>
              <a:cxnLst/>
              <a:rect l="l" t="t" r="r" b="b"/>
              <a:pathLst>
                <a:path w="213359" h="213360">
                  <a:moveTo>
                    <a:pt x="213299" y="0"/>
                  </a:moveTo>
                  <a:lnTo>
                    <a:pt x="0" y="213299"/>
                  </a:lnTo>
                </a:path>
              </a:pathLst>
            </a:custGeom>
            <a:ln w="1904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3105" name="object 5">
              <a:extLst>
                <a:ext uri="{FF2B5EF4-FFF2-40B4-BE49-F238E27FC236}">
                  <a16:creationId xmlns:a16="http://schemas.microsoft.com/office/drawing/2014/main" id="{03D2318F-83ED-374B-6DC6-81C6EDB9C73D}"/>
                </a:ext>
              </a:extLst>
            </p:cNvPr>
            <p:cNvSpPr/>
            <p:nvPr/>
          </p:nvSpPr>
          <p:spPr>
            <a:xfrm>
              <a:off x="6659247" y="2111134"/>
              <a:ext cx="482600" cy="482600"/>
            </a:xfrm>
            <a:custGeom>
              <a:avLst/>
              <a:gdLst/>
              <a:ahLst/>
              <a:cxnLst/>
              <a:rect l="l" t="t" r="r" b="b"/>
              <a:pathLst>
                <a:path w="482600" h="482600">
                  <a:moveTo>
                    <a:pt x="249599" y="482399"/>
                  </a:moveTo>
                  <a:lnTo>
                    <a:pt x="0" y="232799"/>
                  </a:lnTo>
                  <a:lnTo>
                    <a:pt x="232799" y="0"/>
                  </a:lnTo>
                  <a:lnTo>
                    <a:pt x="482399" y="249599"/>
                  </a:lnTo>
                  <a:lnTo>
                    <a:pt x="249599" y="4823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3106" name="object 6">
              <a:extLst>
                <a:ext uri="{FF2B5EF4-FFF2-40B4-BE49-F238E27FC236}">
                  <a16:creationId xmlns:a16="http://schemas.microsoft.com/office/drawing/2014/main" id="{E63BF128-2330-B6EB-EC84-E2B396CD9EA9}"/>
                </a:ext>
              </a:extLst>
            </p:cNvPr>
            <p:cNvSpPr/>
            <p:nvPr/>
          </p:nvSpPr>
          <p:spPr>
            <a:xfrm>
              <a:off x="6659247" y="2111134"/>
              <a:ext cx="482600" cy="482600"/>
            </a:xfrm>
            <a:custGeom>
              <a:avLst/>
              <a:gdLst/>
              <a:ahLst/>
              <a:cxnLst/>
              <a:rect l="l" t="t" r="r" b="b"/>
              <a:pathLst>
                <a:path w="482600" h="482600">
                  <a:moveTo>
                    <a:pt x="232799" y="0"/>
                  </a:moveTo>
                  <a:lnTo>
                    <a:pt x="482399" y="249599"/>
                  </a:lnTo>
                  <a:lnTo>
                    <a:pt x="249599" y="482399"/>
                  </a:lnTo>
                  <a:lnTo>
                    <a:pt x="0" y="232799"/>
                  </a:lnTo>
                  <a:lnTo>
                    <a:pt x="232799" y="0"/>
                  </a:lnTo>
                  <a:close/>
                </a:path>
                <a:path w="482600" h="482600">
                  <a:moveTo>
                    <a:pt x="110462" y="350"/>
                  </a:moveTo>
                  <a:lnTo>
                    <a:pt x="110462" y="223850"/>
                  </a:lnTo>
                </a:path>
                <a:path w="482600" h="482600">
                  <a:moveTo>
                    <a:pt x="10805" y="117019"/>
                  </a:moveTo>
                  <a:lnTo>
                    <a:pt x="222305" y="117019"/>
                  </a:lnTo>
                </a:path>
              </a:pathLst>
            </a:custGeom>
            <a:ln w="1904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pic>
          <p:nvPicPr>
            <p:cNvPr id="3131" name="object 7">
              <a:extLst>
                <a:ext uri="{FF2B5EF4-FFF2-40B4-BE49-F238E27FC236}">
                  <a16:creationId xmlns:a16="http://schemas.microsoft.com/office/drawing/2014/main" id="{2D560C94-7138-6A77-AC02-D7D47BDDF205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63099" y="2357099"/>
              <a:ext cx="373790" cy="380683"/>
            </a:xfrm>
            <a:prstGeom prst="rect">
              <a:avLst/>
            </a:prstGeom>
          </p:spPr>
        </p:pic>
        <p:sp>
          <p:nvSpPr>
            <p:cNvPr id="3132" name="object 8">
              <a:extLst>
                <a:ext uri="{FF2B5EF4-FFF2-40B4-BE49-F238E27FC236}">
                  <a16:creationId xmlns:a16="http://schemas.microsoft.com/office/drawing/2014/main" id="{334D92D3-4E7B-3ED2-6B49-FA539B2DC59F}"/>
                </a:ext>
              </a:extLst>
            </p:cNvPr>
            <p:cNvSpPr/>
            <p:nvPr/>
          </p:nvSpPr>
          <p:spPr>
            <a:xfrm>
              <a:off x="6384011" y="1155700"/>
              <a:ext cx="1716405" cy="1686560"/>
            </a:xfrm>
            <a:custGeom>
              <a:avLst/>
              <a:gdLst/>
              <a:ahLst/>
              <a:cxnLst/>
              <a:rect l="l" t="t" r="r" b="b"/>
              <a:pathLst>
                <a:path w="1716404" h="1686560">
                  <a:moveTo>
                    <a:pt x="0" y="746196"/>
                  </a:moveTo>
                  <a:lnTo>
                    <a:pt x="0" y="986796"/>
                  </a:lnTo>
                </a:path>
                <a:path w="1716404" h="1686560">
                  <a:moveTo>
                    <a:pt x="1716139" y="746196"/>
                  </a:moveTo>
                  <a:lnTo>
                    <a:pt x="1716139" y="986796"/>
                  </a:lnTo>
                </a:path>
                <a:path w="1716404" h="1686560">
                  <a:moveTo>
                    <a:pt x="710938" y="0"/>
                  </a:moveTo>
                  <a:lnTo>
                    <a:pt x="986638" y="0"/>
                  </a:lnTo>
                </a:path>
                <a:path w="1716404" h="1686560">
                  <a:moveTo>
                    <a:pt x="710938" y="1686099"/>
                  </a:moveTo>
                  <a:lnTo>
                    <a:pt x="986638" y="1686099"/>
                  </a:lnTo>
                </a:path>
              </a:pathLst>
            </a:custGeom>
            <a:ln w="2857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3133" name="object 9">
              <a:extLst>
                <a:ext uri="{FF2B5EF4-FFF2-40B4-BE49-F238E27FC236}">
                  <a16:creationId xmlns:a16="http://schemas.microsoft.com/office/drawing/2014/main" id="{19B783EB-E930-C7BA-64A4-CF8E1EA1F9B5}"/>
                </a:ext>
              </a:extLst>
            </p:cNvPr>
            <p:cNvSpPr/>
            <p:nvPr/>
          </p:nvSpPr>
          <p:spPr>
            <a:xfrm>
              <a:off x="6283698" y="2416275"/>
              <a:ext cx="299085" cy="299085"/>
            </a:xfrm>
            <a:custGeom>
              <a:avLst/>
              <a:gdLst/>
              <a:ahLst/>
              <a:cxnLst/>
              <a:rect l="l" t="t" r="r" b="b"/>
              <a:pathLst>
                <a:path w="299084" h="299085">
                  <a:moveTo>
                    <a:pt x="298977" y="0"/>
                  </a:moveTo>
                  <a:lnTo>
                    <a:pt x="0" y="298977"/>
                  </a:lnTo>
                </a:path>
              </a:pathLst>
            </a:custGeom>
            <a:ln w="19049">
              <a:solidFill>
                <a:srgbClr val="1967D1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pic>
          <p:nvPicPr>
            <p:cNvPr id="3134" name="object 10">
              <a:extLst>
                <a:ext uri="{FF2B5EF4-FFF2-40B4-BE49-F238E27FC236}">
                  <a16:creationId xmlns:a16="http://schemas.microsoft.com/office/drawing/2014/main" id="{9DFD0801-855D-2CAF-017B-1D09DFC3E885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550901" y="2345620"/>
              <a:ext cx="102429" cy="102429"/>
            </a:xfrm>
            <a:prstGeom prst="rect">
              <a:avLst/>
            </a:prstGeom>
          </p:spPr>
        </p:pic>
      </p:grpSp>
      <p:grpSp>
        <p:nvGrpSpPr>
          <p:cNvPr id="3135" name="object 11">
            <a:extLst>
              <a:ext uri="{FF2B5EF4-FFF2-40B4-BE49-F238E27FC236}">
                <a16:creationId xmlns:a16="http://schemas.microsoft.com/office/drawing/2014/main" id="{F4B585EE-D2FE-DC80-EE25-2E48BEBC0FE8}"/>
              </a:ext>
            </a:extLst>
          </p:cNvPr>
          <p:cNvGrpSpPr/>
          <p:nvPr/>
        </p:nvGrpSpPr>
        <p:grpSpPr>
          <a:xfrm>
            <a:off x="6095131" y="1558833"/>
            <a:ext cx="1841500" cy="1715135"/>
            <a:chOff x="4444504" y="1141412"/>
            <a:chExt cx="1841500" cy="1715135"/>
          </a:xfrm>
        </p:grpSpPr>
        <p:sp>
          <p:nvSpPr>
            <p:cNvPr id="3136" name="object 12">
              <a:extLst>
                <a:ext uri="{FF2B5EF4-FFF2-40B4-BE49-F238E27FC236}">
                  <a16:creationId xmlns:a16="http://schemas.microsoft.com/office/drawing/2014/main" id="{E61DE0FA-6A66-43A5-F1F6-DEB8F01CF348}"/>
                </a:ext>
              </a:extLst>
            </p:cNvPr>
            <p:cNvSpPr/>
            <p:nvPr/>
          </p:nvSpPr>
          <p:spPr>
            <a:xfrm>
              <a:off x="4553549" y="1152000"/>
              <a:ext cx="1720214" cy="1697989"/>
            </a:xfrm>
            <a:custGeom>
              <a:avLst/>
              <a:gdLst/>
              <a:ahLst/>
              <a:cxnLst/>
              <a:rect l="l" t="t" r="r" b="b"/>
              <a:pathLst>
                <a:path w="1720214" h="1697989">
                  <a:moveTo>
                    <a:pt x="846049" y="0"/>
                  </a:moveTo>
                  <a:lnTo>
                    <a:pt x="846049" y="1697699"/>
                  </a:lnTo>
                </a:path>
                <a:path w="1720214" h="1697989">
                  <a:moveTo>
                    <a:pt x="0" y="874074"/>
                  </a:moveTo>
                  <a:lnTo>
                    <a:pt x="1720199" y="874074"/>
                  </a:lnTo>
                </a:path>
              </a:pathLst>
            </a:custGeom>
            <a:ln w="2857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3137" name="object 13">
              <a:extLst>
                <a:ext uri="{FF2B5EF4-FFF2-40B4-BE49-F238E27FC236}">
                  <a16:creationId xmlns:a16="http://schemas.microsoft.com/office/drawing/2014/main" id="{155C4B9A-6813-4C94-1CF0-C3D8F1FD277C}"/>
                </a:ext>
              </a:extLst>
            </p:cNvPr>
            <p:cNvSpPr/>
            <p:nvPr/>
          </p:nvSpPr>
          <p:spPr>
            <a:xfrm>
              <a:off x="5184049" y="2020466"/>
              <a:ext cx="213360" cy="213360"/>
            </a:xfrm>
            <a:custGeom>
              <a:avLst/>
              <a:gdLst/>
              <a:ahLst/>
              <a:cxnLst/>
              <a:rect l="l" t="t" r="r" b="b"/>
              <a:pathLst>
                <a:path w="213360" h="213360">
                  <a:moveTo>
                    <a:pt x="213299" y="0"/>
                  </a:moveTo>
                  <a:lnTo>
                    <a:pt x="0" y="213299"/>
                  </a:lnTo>
                </a:path>
              </a:pathLst>
            </a:custGeom>
            <a:ln w="1904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3138" name="object 14">
              <a:extLst>
                <a:ext uri="{FF2B5EF4-FFF2-40B4-BE49-F238E27FC236}">
                  <a16:creationId xmlns:a16="http://schemas.microsoft.com/office/drawing/2014/main" id="{08E296C0-FBE3-0FDF-6D95-C571CA1A4DCB}"/>
                </a:ext>
              </a:extLst>
            </p:cNvPr>
            <p:cNvSpPr/>
            <p:nvPr/>
          </p:nvSpPr>
          <p:spPr>
            <a:xfrm>
              <a:off x="4830447" y="2111134"/>
              <a:ext cx="482600" cy="482600"/>
            </a:xfrm>
            <a:custGeom>
              <a:avLst/>
              <a:gdLst/>
              <a:ahLst/>
              <a:cxnLst/>
              <a:rect l="l" t="t" r="r" b="b"/>
              <a:pathLst>
                <a:path w="482600" h="482600">
                  <a:moveTo>
                    <a:pt x="249599" y="482399"/>
                  </a:moveTo>
                  <a:lnTo>
                    <a:pt x="0" y="232799"/>
                  </a:lnTo>
                  <a:lnTo>
                    <a:pt x="232799" y="0"/>
                  </a:lnTo>
                  <a:lnTo>
                    <a:pt x="482399" y="249599"/>
                  </a:lnTo>
                  <a:lnTo>
                    <a:pt x="249599" y="4823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3139" name="object 15">
              <a:extLst>
                <a:ext uri="{FF2B5EF4-FFF2-40B4-BE49-F238E27FC236}">
                  <a16:creationId xmlns:a16="http://schemas.microsoft.com/office/drawing/2014/main" id="{51C1BAA7-060A-59CD-B3E2-6346E004D503}"/>
                </a:ext>
              </a:extLst>
            </p:cNvPr>
            <p:cNvSpPr/>
            <p:nvPr/>
          </p:nvSpPr>
          <p:spPr>
            <a:xfrm>
              <a:off x="4830447" y="2111134"/>
              <a:ext cx="482600" cy="482600"/>
            </a:xfrm>
            <a:custGeom>
              <a:avLst/>
              <a:gdLst/>
              <a:ahLst/>
              <a:cxnLst/>
              <a:rect l="l" t="t" r="r" b="b"/>
              <a:pathLst>
                <a:path w="482600" h="482600">
                  <a:moveTo>
                    <a:pt x="232799" y="0"/>
                  </a:moveTo>
                  <a:lnTo>
                    <a:pt x="482399" y="249599"/>
                  </a:lnTo>
                  <a:lnTo>
                    <a:pt x="249599" y="482399"/>
                  </a:lnTo>
                  <a:lnTo>
                    <a:pt x="0" y="232799"/>
                  </a:lnTo>
                  <a:lnTo>
                    <a:pt x="232799" y="0"/>
                  </a:lnTo>
                  <a:close/>
                </a:path>
                <a:path w="482600" h="482600">
                  <a:moveTo>
                    <a:pt x="110461" y="350"/>
                  </a:moveTo>
                  <a:lnTo>
                    <a:pt x="110461" y="223850"/>
                  </a:lnTo>
                </a:path>
                <a:path w="482600" h="482600">
                  <a:moveTo>
                    <a:pt x="10805" y="117019"/>
                  </a:moveTo>
                  <a:lnTo>
                    <a:pt x="222305" y="117019"/>
                  </a:lnTo>
                </a:path>
              </a:pathLst>
            </a:custGeom>
            <a:ln w="1904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pic>
          <p:nvPicPr>
            <p:cNvPr id="3140" name="object 16">
              <a:extLst>
                <a:ext uri="{FF2B5EF4-FFF2-40B4-BE49-F238E27FC236}">
                  <a16:creationId xmlns:a16="http://schemas.microsoft.com/office/drawing/2014/main" id="{A2D7505D-A9F8-FB99-5441-4C9357FAF7E0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934299" y="2357099"/>
              <a:ext cx="373790" cy="380683"/>
            </a:xfrm>
            <a:prstGeom prst="rect">
              <a:avLst/>
            </a:prstGeom>
          </p:spPr>
        </p:pic>
        <p:sp>
          <p:nvSpPr>
            <p:cNvPr id="3141" name="object 17">
              <a:extLst>
                <a:ext uri="{FF2B5EF4-FFF2-40B4-BE49-F238E27FC236}">
                  <a16:creationId xmlns:a16="http://schemas.microsoft.com/office/drawing/2014/main" id="{29AC70A0-5D12-B534-3C5D-A48E64A04EAD}"/>
                </a:ext>
              </a:extLst>
            </p:cNvPr>
            <p:cNvSpPr/>
            <p:nvPr/>
          </p:nvSpPr>
          <p:spPr>
            <a:xfrm>
              <a:off x="4555211" y="1155700"/>
              <a:ext cx="1716405" cy="1686560"/>
            </a:xfrm>
            <a:custGeom>
              <a:avLst/>
              <a:gdLst/>
              <a:ahLst/>
              <a:cxnLst/>
              <a:rect l="l" t="t" r="r" b="b"/>
              <a:pathLst>
                <a:path w="1716404" h="1686560">
                  <a:moveTo>
                    <a:pt x="0" y="746196"/>
                  </a:moveTo>
                  <a:lnTo>
                    <a:pt x="0" y="986796"/>
                  </a:lnTo>
                </a:path>
                <a:path w="1716404" h="1686560">
                  <a:moveTo>
                    <a:pt x="1716139" y="746196"/>
                  </a:moveTo>
                  <a:lnTo>
                    <a:pt x="1716139" y="986796"/>
                  </a:lnTo>
                </a:path>
                <a:path w="1716404" h="1686560">
                  <a:moveTo>
                    <a:pt x="710938" y="0"/>
                  </a:moveTo>
                  <a:lnTo>
                    <a:pt x="986638" y="0"/>
                  </a:lnTo>
                </a:path>
                <a:path w="1716404" h="1686560">
                  <a:moveTo>
                    <a:pt x="710938" y="1686099"/>
                  </a:moveTo>
                  <a:lnTo>
                    <a:pt x="986638" y="1686099"/>
                  </a:lnTo>
                </a:path>
              </a:pathLst>
            </a:custGeom>
            <a:ln w="2857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3142" name="object 18">
              <a:extLst>
                <a:ext uri="{FF2B5EF4-FFF2-40B4-BE49-F238E27FC236}">
                  <a16:creationId xmlns:a16="http://schemas.microsoft.com/office/drawing/2014/main" id="{1F95E211-90A7-8A1B-146A-AD6BEE208526}"/>
                </a:ext>
              </a:extLst>
            </p:cNvPr>
            <p:cNvSpPr/>
            <p:nvPr/>
          </p:nvSpPr>
          <p:spPr>
            <a:xfrm>
              <a:off x="4454029" y="2421706"/>
              <a:ext cx="305435" cy="305435"/>
            </a:xfrm>
            <a:custGeom>
              <a:avLst/>
              <a:gdLst/>
              <a:ahLst/>
              <a:cxnLst/>
              <a:rect l="l" t="t" r="r" b="b"/>
              <a:pathLst>
                <a:path w="305435" h="305435">
                  <a:moveTo>
                    <a:pt x="305277" y="0"/>
                  </a:moveTo>
                  <a:lnTo>
                    <a:pt x="0" y="305277"/>
                  </a:lnTo>
                </a:path>
              </a:pathLst>
            </a:custGeom>
            <a:ln w="19049">
              <a:solidFill>
                <a:srgbClr val="1967D1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pic>
          <p:nvPicPr>
            <p:cNvPr id="3143" name="object 19">
              <a:extLst>
                <a:ext uri="{FF2B5EF4-FFF2-40B4-BE49-F238E27FC236}">
                  <a16:creationId xmlns:a16="http://schemas.microsoft.com/office/drawing/2014/main" id="{E3F3B342-1E8A-5160-FB34-C2C3F9384504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727532" y="2351051"/>
              <a:ext cx="102429" cy="102429"/>
            </a:xfrm>
            <a:prstGeom prst="rect">
              <a:avLst/>
            </a:prstGeom>
          </p:spPr>
        </p:pic>
      </p:grpSp>
      <p:grpSp>
        <p:nvGrpSpPr>
          <p:cNvPr id="3144" name="object 20">
            <a:extLst>
              <a:ext uri="{FF2B5EF4-FFF2-40B4-BE49-F238E27FC236}">
                <a16:creationId xmlns:a16="http://schemas.microsoft.com/office/drawing/2014/main" id="{7AEBA59D-4850-9188-54B0-85AFF451979F}"/>
              </a:ext>
            </a:extLst>
          </p:cNvPr>
          <p:cNvGrpSpPr/>
          <p:nvPr/>
        </p:nvGrpSpPr>
        <p:grpSpPr>
          <a:xfrm>
            <a:off x="6814012" y="4084595"/>
            <a:ext cx="2519680" cy="982980"/>
            <a:chOff x="5163385" y="3667174"/>
            <a:chExt cx="2519680" cy="982980"/>
          </a:xfrm>
        </p:grpSpPr>
        <p:sp>
          <p:nvSpPr>
            <p:cNvPr id="3145" name="object 21">
              <a:extLst>
                <a:ext uri="{FF2B5EF4-FFF2-40B4-BE49-F238E27FC236}">
                  <a16:creationId xmlns:a16="http://schemas.microsoft.com/office/drawing/2014/main" id="{460CD772-7F57-2364-D7D3-B0CB7DE78484}"/>
                </a:ext>
              </a:extLst>
            </p:cNvPr>
            <p:cNvSpPr/>
            <p:nvPr/>
          </p:nvSpPr>
          <p:spPr>
            <a:xfrm>
              <a:off x="5163385" y="4629134"/>
              <a:ext cx="2447925" cy="0"/>
            </a:xfrm>
            <a:custGeom>
              <a:avLst/>
              <a:gdLst/>
              <a:ahLst/>
              <a:cxnLst/>
              <a:rect l="l" t="t" r="r" b="b"/>
              <a:pathLst>
                <a:path w="2447925">
                  <a:moveTo>
                    <a:pt x="2057399" y="0"/>
                  </a:moveTo>
                  <a:lnTo>
                    <a:pt x="2447699" y="0"/>
                  </a:lnTo>
                </a:path>
                <a:path w="2447925">
                  <a:moveTo>
                    <a:pt x="0" y="0"/>
                  </a:moveTo>
                  <a:lnTo>
                    <a:pt x="390299" y="0"/>
                  </a:lnTo>
                </a:path>
              </a:pathLst>
            </a:custGeom>
            <a:ln w="2857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3146" name="object 22">
              <a:extLst>
                <a:ext uri="{FF2B5EF4-FFF2-40B4-BE49-F238E27FC236}">
                  <a16:creationId xmlns:a16="http://schemas.microsoft.com/office/drawing/2014/main" id="{A66EEA40-E788-975F-4620-38114274EDF2}"/>
                </a:ext>
              </a:extLst>
            </p:cNvPr>
            <p:cNvSpPr/>
            <p:nvPr/>
          </p:nvSpPr>
          <p:spPr>
            <a:xfrm>
              <a:off x="5600749" y="3808149"/>
              <a:ext cx="0" cy="842010"/>
            </a:xfrm>
            <a:custGeom>
              <a:avLst/>
              <a:gdLst/>
              <a:ahLst/>
              <a:cxnLst/>
              <a:rect l="l" t="t" r="r" b="b"/>
              <a:pathLst>
                <a:path h="842010">
                  <a:moveTo>
                    <a:pt x="0" y="0"/>
                  </a:moveTo>
                  <a:lnTo>
                    <a:pt x="0" y="841499"/>
                  </a:lnTo>
                </a:path>
              </a:pathLst>
            </a:custGeom>
            <a:ln w="19049">
              <a:solidFill>
                <a:srgbClr val="1967D1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3147" name="object 23">
              <a:extLst>
                <a:ext uri="{FF2B5EF4-FFF2-40B4-BE49-F238E27FC236}">
                  <a16:creationId xmlns:a16="http://schemas.microsoft.com/office/drawing/2014/main" id="{7F1CEEBE-4AD1-BA27-9EC3-6A9ADBC3A346}"/>
                </a:ext>
              </a:extLst>
            </p:cNvPr>
            <p:cNvSpPr/>
            <p:nvPr/>
          </p:nvSpPr>
          <p:spPr>
            <a:xfrm>
              <a:off x="5163385" y="3715512"/>
              <a:ext cx="390525" cy="0"/>
            </a:xfrm>
            <a:custGeom>
              <a:avLst/>
              <a:gdLst/>
              <a:ahLst/>
              <a:cxnLst/>
              <a:rect l="l" t="t" r="r" b="b"/>
              <a:pathLst>
                <a:path w="390525">
                  <a:moveTo>
                    <a:pt x="0" y="0"/>
                  </a:moveTo>
                  <a:lnTo>
                    <a:pt x="390299" y="0"/>
                  </a:lnTo>
                </a:path>
              </a:pathLst>
            </a:custGeom>
            <a:ln w="2857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pic>
          <p:nvPicPr>
            <p:cNvPr id="3148" name="object 24">
              <a:extLst>
                <a:ext uri="{FF2B5EF4-FFF2-40B4-BE49-F238E27FC236}">
                  <a16:creationId xmlns:a16="http://schemas.microsoft.com/office/drawing/2014/main" id="{E2B5517A-3516-98B5-9FC5-51E8B33D268C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559759" y="3712174"/>
              <a:ext cx="81980" cy="105500"/>
            </a:xfrm>
            <a:prstGeom prst="rect">
              <a:avLst/>
            </a:prstGeom>
          </p:spPr>
        </p:pic>
        <p:sp>
          <p:nvSpPr>
            <p:cNvPr id="3149" name="object 25">
              <a:extLst>
                <a:ext uri="{FF2B5EF4-FFF2-40B4-BE49-F238E27FC236}">
                  <a16:creationId xmlns:a16="http://schemas.microsoft.com/office/drawing/2014/main" id="{3F205BDA-7407-D752-E309-7A91F98097EC}"/>
                </a:ext>
              </a:extLst>
            </p:cNvPr>
            <p:cNvSpPr/>
            <p:nvPr/>
          </p:nvSpPr>
          <p:spPr>
            <a:xfrm>
              <a:off x="5170900" y="3676699"/>
              <a:ext cx="2454910" cy="0"/>
            </a:xfrm>
            <a:custGeom>
              <a:avLst/>
              <a:gdLst/>
              <a:ahLst/>
              <a:cxnLst/>
              <a:rect l="l" t="t" r="r" b="b"/>
              <a:pathLst>
                <a:path w="2454909">
                  <a:moveTo>
                    <a:pt x="0" y="0"/>
                  </a:moveTo>
                  <a:lnTo>
                    <a:pt x="2454900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3150" name="object 26">
              <a:extLst>
                <a:ext uri="{FF2B5EF4-FFF2-40B4-BE49-F238E27FC236}">
                  <a16:creationId xmlns:a16="http://schemas.microsoft.com/office/drawing/2014/main" id="{823FA921-00B7-0523-C4EE-C72778CF20AE}"/>
                </a:ext>
              </a:extLst>
            </p:cNvPr>
            <p:cNvSpPr/>
            <p:nvPr/>
          </p:nvSpPr>
          <p:spPr>
            <a:xfrm>
              <a:off x="7641856" y="3808149"/>
              <a:ext cx="0" cy="842010"/>
            </a:xfrm>
            <a:custGeom>
              <a:avLst/>
              <a:gdLst/>
              <a:ahLst/>
              <a:cxnLst/>
              <a:rect l="l" t="t" r="r" b="b"/>
              <a:pathLst>
                <a:path h="842010">
                  <a:moveTo>
                    <a:pt x="0" y="0"/>
                  </a:moveTo>
                  <a:lnTo>
                    <a:pt x="0" y="841499"/>
                  </a:lnTo>
                </a:path>
              </a:pathLst>
            </a:custGeom>
            <a:ln w="19049">
              <a:solidFill>
                <a:srgbClr val="1967D1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pic>
          <p:nvPicPr>
            <p:cNvPr id="3151" name="object 27">
              <a:extLst>
                <a:ext uri="{FF2B5EF4-FFF2-40B4-BE49-F238E27FC236}">
                  <a16:creationId xmlns:a16="http://schemas.microsoft.com/office/drawing/2014/main" id="{68A80186-743A-4552-B8E2-E1674A61A791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600865" y="3712174"/>
              <a:ext cx="81981" cy="105500"/>
            </a:xfrm>
            <a:prstGeom prst="rect">
              <a:avLst/>
            </a:prstGeom>
          </p:spPr>
        </p:pic>
      </p:grpSp>
      <p:sp>
        <p:nvSpPr>
          <p:cNvPr id="3154" name="object 30">
            <a:extLst>
              <a:ext uri="{FF2B5EF4-FFF2-40B4-BE49-F238E27FC236}">
                <a16:creationId xmlns:a16="http://schemas.microsoft.com/office/drawing/2014/main" id="{E23AA82E-4610-9B73-050F-B34E6CFDE7A0}"/>
              </a:ext>
            </a:extLst>
          </p:cNvPr>
          <p:cNvSpPr txBox="1"/>
          <p:nvPr/>
        </p:nvSpPr>
        <p:spPr>
          <a:xfrm>
            <a:off x="7533065" y="3716997"/>
            <a:ext cx="1802130" cy="654050"/>
          </a:xfrm>
          <a:prstGeom prst="rect">
            <a:avLst/>
          </a:prstGeom>
        </p:spPr>
        <p:txBody>
          <a:bodyPr vert="horz" wrap="square" lIns="0" tIns="52704" rIns="0" bIns="0" rtlCol="0">
            <a:spAutoFit/>
          </a:bodyPr>
          <a:lstStyle/>
          <a:p>
            <a:pPr marL="12700">
              <a:spcBef>
                <a:spcPts val="414"/>
              </a:spcBef>
              <a:tabLst>
                <a:tab pos="1343660" algn="l"/>
                <a:tab pos="1788160" algn="l"/>
              </a:tabLst>
            </a:pPr>
            <a:r>
              <a:rPr spc="35" dirty="0">
                <a:solidFill>
                  <a:srgbClr val="1967D1"/>
                </a:solidFill>
                <a:latin typeface="Microsoft Sans Serif"/>
                <a:cs typeface="Microsoft Sans Serif"/>
              </a:rPr>
              <a:t>interaction 	</a:t>
            </a:r>
            <a:r>
              <a:rPr u="heavy" spc="35" dirty="0">
                <a:solidFill>
                  <a:srgbClr val="1967D1"/>
                </a:solidFill>
                <a:uFill>
                  <a:solidFill>
                    <a:srgbClr val="666666"/>
                  </a:solidFill>
                </a:uFill>
                <a:latin typeface="Times New Roman"/>
                <a:cs typeface="Times New Roman"/>
              </a:rPr>
              <a:t> 	</a:t>
            </a:r>
            <a:endParaRPr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41275">
              <a:spcBef>
                <a:spcPts val="315"/>
              </a:spcBef>
            </a:pPr>
            <a:r>
              <a:rPr spc="50" dirty="0">
                <a:solidFill>
                  <a:srgbClr val="1967D1"/>
                </a:solidFill>
                <a:latin typeface="Microsoft Sans Serif"/>
                <a:cs typeface="Microsoft Sans Serif"/>
              </a:rPr>
              <a:t>frequency</a:t>
            </a:r>
            <a:endParaRPr>
              <a:solidFill>
                <a:prstClr val="black"/>
              </a:solidFill>
              <a:latin typeface="Microsoft Sans Serif"/>
              <a:cs typeface="Microsoft Sans Serif"/>
            </a:endParaRPr>
          </a:p>
        </p:txBody>
      </p:sp>
      <p:sp>
        <p:nvSpPr>
          <p:cNvPr id="3155" name="object 32">
            <a:extLst>
              <a:ext uri="{FF2B5EF4-FFF2-40B4-BE49-F238E27FC236}">
                <a16:creationId xmlns:a16="http://schemas.microsoft.com/office/drawing/2014/main" id="{F516BA67-AB2A-5DF1-A130-2BE1830B0275}"/>
              </a:ext>
            </a:extLst>
          </p:cNvPr>
          <p:cNvSpPr txBox="1"/>
          <p:nvPr/>
        </p:nvSpPr>
        <p:spPr>
          <a:xfrm>
            <a:off x="4159024" y="3090367"/>
            <a:ext cx="2960424" cy="7643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sz="2400" spc="-5" dirty="0">
                <a:solidFill>
                  <a:srgbClr val="1967D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Two-Qubit gate:</a:t>
            </a:r>
          </a:p>
          <a:p>
            <a:pPr marL="12700">
              <a:spcBef>
                <a:spcPts val="100"/>
              </a:spcBef>
            </a:pPr>
            <a:r>
              <a:rPr sz="2400" spc="-5" dirty="0">
                <a:solidFill>
                  <a:srgbClr val="1967D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DC</a:t>
            </a:r>
            <a:r>
              <a:rPr sz="2400" spc="-20" dirty="0">
                <a:solidFill>
                  <a:srgbClr val="1967D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2400" spc="-5" dirty="0">
                <a:solidFill>
                  <a:srgbClr val="1967D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Current</a:t>
            </a:r>
            <a:r>
              <a:rPr sz="2400" spc="-15" dirty="0">
                <a:solidFill>
                  <a:srgbClr val="1967D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2400" spc="-5" dirty="0">
                <a:solidFill>
                  <a:srgbClr val="1967D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Pulses</a:t>
            </a:r>
            <a:endParaRPr sz="2400" dirty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156" name="object 37">
            <a:extLst>
              <a:ext uri="{FF2B5EF4-FFF2-40B4-BE49-F238E27FC236}">
                <a16:creationId xmlns:a16="http://schemas.microsoft.com/office/drawing/2014/main" id="{5A370C2A-C3B9-CF70-9DC1-904F06E5499A}"/>
              </a:ext>
            </a:extLst>
          </p:cNvPr>
          <p:cNvSpPr txBox="1"/>
          <p:nvPr/>
        </p:nvSpPr>
        <p:spPr>
          <a:xfrm>
            <a:off x="7418497" y="1109208"/>
            <a:ext cx="1383445" cy="732252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 indent="191770">
              <a:lnSpc>
                <a:spcPct val="100699"/>
              </a:lnSpc>
              <a:spcBef>
                <a:spcPts val="85"/>
              </a:spcBef>
            </a:pPr>
            <a:r>
              <a:rPr sz="2400" spc="-25" dirty="0">
                <a:solidFill>
                  <a:srgbClr val="C00000"/>
                </a:solidFill>
                <a:latin typeface="Microsoft Sans Serif"/>
                <a:cs typeface="Microsoft Sans Serif"/>
              </a:rPr>
              <a:t>Fixed </a:t>
            </a:r>
            <a:r>
              <a:rPr sz="2400" spc="-20" dirty="0">
                <a:solidFill>
                  <a:srgbClr val="C00000"/>
                </a:solidFill>
                <a:latin typeface="Microsoft Sans Serif"/>
                <a:cs typeface="Microsoft Sans Serif"/>
              </a:rPr>
              <a:t> </a:t>
            </a:r>
            <a:r>
              <a:rPr sz="2400" spc="25" dirty="0">
                <a:solidFill>
                  <a:srgbClr val="C00000"/>
                </a:solidFill>
                <a:latin typeface="Microsoft Sans Serif"/>
                <a:cs typeface="Microsoft Sans Serif"/>
              </a:rPr>
              <a:t>Coupling</a:t>
            </a:r>
            <a:r>
              <a:rPr lang="en-US" sz="2400" spc="25" dirty="0">
                <a:solidFill>
                  <a:srgbClr val="C00000"/>
                </a:solidFill>
                <a:latin typeface="Microsoft Sans Serif"/>
                <a:cs typeface="Microsoft Sans Serif"/>
              </a:rPr>
              <a:t>*</a:t>
            </a:r>
            <a:endParaRPr sz="2400" dirty="0">
              <a:solidFill>
                <a:srgbClr val="C00000"/>
              </a:solidFill>
              <a:latin typeface="Microsoft Sans Serif"/>
              <a:cs typeface="Microsoft Sans Serif"/>
            </a:endParaRPr>
          </a:p>
        </p:txBody>
      </p:sp>
      <p:grpSp>
        <p:nvGrpSpPr>
          <p:cNvPr id="3157" name="object 38">
            <a:extLst>
              <a:ext uri="{FF2B5EF4-FFF2-40B4-BE49-F238E27FC236}">
                <a16:creationId xmlns:a16="http://schemas.microsoft.com/office/drawing/2014/main" id="{50C2303C-8B88-D019-F966-04C4AE467021}"/>
              </a:ext>
            </a:extLst>
          </p:cNvPr>
          <p:cNvGrpSpPr/>
          <p:nvPr/>
        </p:nvGrpSpPr>
        <p:grpSpPr>
          <a:xfrm>
            <a:off x="7518838" y="1889735"/>
            <a:ext cx="875665" cy="278130"/>
            <a:chOff x="5868211" y="1472314"/>
            <a:chExt cx="875665" cy="278130"/>
          </a:xfrm>
        </p:grpSpPr>
        <p:sp>
          <p:nvSpPr>
            <p:cNvPr id="3158" name="object 39">
              <a:extLst>
                <a:ext uri="{FF2B5EF4-FFF2-40B4-BE49-F238E27FC236}">
                  <a16:creationId xmlns:a16="http://schemas.microsoft.com/office/drawing/2014/main" id="{4B3C03C7-DCC8-3D73-29B8-31A7E56EA818}"/>
                </a:ext>
              </a:extLst>
            </p:cNvPr>
            <p:cNvSpPr/>
            <p:nvPr/>
          </p:nvSpPr>
          <p:spPr>
            <a:xfrm>
              <a:off x="5993143" y="1486602"/>
              <a:ext cx="633730" cy="170180"/>
            </a:xfrm>
            <a:custGeom>
              <a:avLst/>
              <a:gdLst/>
              <a:ahLst/>
              <a:cxnLst/>
              <a:rect l="l" t="t" r="r" b="b"/>
              <a:pathLst>
                <a:path w="633729" h="170180">
                  <a:moveTo>
                    <a:pt x="633579" y="169744"/>
                  </a:moveTo>
                  <a:lnTo>
                    <a:pt x="596642" y="141246"/>
                  </a:lnTo>
                  <a:lnTo>
                    <a:pt x="530519" y="93599"/>
                  </a:lnTo>
                  <a:lnTo>
                    <a:pt x="486917" y="65439"/>
                  </a:lnTo>
                  <a:lnTo>
                    <a:pt x="443211" y="40673"/>
                  </a:lnTo>
                  <a:lnTo>
                    <a:pt x="400157" y="20628"/>
                  </a:lnTo>
                  <a:lnTo>
                    <a:pt x="358510" y="6628"/>
                  </a:lnTo>
                  <a:lnTo>
                    <a:pt x="319025" y="0"/>
                  </a:lnTo>
                  <a:lnTo>
                    <a:pt x="279294" y="1434"/>
                  </a:lnTo>
                  <a:lnTo>
                    <a:pt x="236956" y="9926"/>
                  </a:lnTo>
                  <a:lnTo>
                    <a:pt x="192847" y="24256"/>
                  </a:lnTo>
                  <a:lnTo>
                    <a:pt x="147799" y="43201"/>
                  </a:lnTo>
                  <a:lnTo>
                    <a:pt x="102647" y="65542"/>
                  </a:lnTo>
                  <a:lnTo>
                    <a:pt x="58225" y="90056"/>
                  </a:lnTo>
                  <a:lnTo>
                    <a:pt x="20592" y="112330"/>
                  </a:lnTo>
                  <a:lnTo>
                    <a:pt x="10160" y="118714"/>
                  </a:lnTo>
                  <a:lnTo>
                    <a:pt x="0" y="125004"/>
                  </a:lnTo>
                </a:path>
              </a:pathLst>
            </a:custGeom>
            <a:ln w="2857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pic>
          <p:nvPicPr>
            <p:cNvPr id="3159" name="object 40">
              <a:extLst>
                <a:ext uri="{FF2B5EF4-FFF2-40B4-BE49-F238E27FC236}">
                  <a16:creationId xmlns:a16="http://schemas.microsoft.com/office/drawing/2014/main" id="{885B080B-ED3F-5928-02AA-1DF17C5D65DB}"/>
                </a:ext>
              </a:extLst>
            </p:cNvPr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583606" y="1604687"/>
              <a:ext cx="160080" cy="145150"/>
            </a:xfrm>
            <a:prstGeom prst="rect">
              <a:avLst/>
            </a:prstGeom>
          </p:spPr>
        </p:pic>
        <p:pic>
          <p:nvPicPr>
            <p:cNvPr id="3160" name="object 41">
              <a:extLst>
                <a:ext uri="{FF2B5EF4-FFF2-40B4-BE49-F238E27FC236}">
                  <a16:creationId xmlns:a16="http://schemas.microsoft.com/office/drawing/2014/main" id="{F384CE46-CCF4-5256-2E63-D6FBE07C35B6}"/>
                </a:ext>
              </a:extLst>
            </p:cNvPr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868211" y="1557048"/>
              <a:ext cx="163833" cy="136476"/>
            </a:xfrm>
            <a:prstGeom prst="rect">
              <a:avLst/>
            </a:prstGeom>
          </p:spPr>
        </p:pic>
      </p:grpSp>
      <p:sp>
        <p:nvSpPr>
          <p:cNvPr id="3162" name="object 29">
            <a:extLst>
              <a:ext uri="{FF2B5EF4-FFF2-40B4-BE49-F238E27FC236}">
                <a16:creationId xmlns:a16="http://schemas.microsoft.com/office/drawing/2014/main" id="{0891D0FD-2C6B-625F-75DD-804AF3DED6D2}"/>
              </a:ext>
            </a:extLst>
          </p:cNvPr>
          <p:cNvSpPr txBox="1"/>
          <p:nvPr/>
        </p:nvSpPr>
        <p:spPr>
          <a:xfrm>
            <a:off x="8992001" y="4828025"/>
            <a:ext cx="1991947" cy="373820"/>
          </a:xfrm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0" marR="913765" lvl="0" indent="0" algn="r" defTabSz="914400" rtl="0" eaLnBrk="1" fontAlgn="auto" latinLnBrk="0" hangingPunct="1">
              <a:lnSpc>
                <a:spcPct val="100000"/>
              </a:lnSpc>
              <a:spcBef>
                <a:spcPts val="3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55" normalizeH="0" baseline="0" noProof="0" dirty="0">
                <a:ln>
                  <a:noFill/>
                </a:ln>
                <a:solidFill>
                  <a:srgbClr val="333F48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|0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333F48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〉</a:t>
            </a:r>
          </a:p>
        </p:txBody>
      </p:sp>
      <p:sp>
        <p:nvSpPr>
          <p:cNvPr id="3163" name="object 29">
            <a:extLst>
              <a:ext uri="{FF2B5EF4-FFF2-40B4-BE49-F238E27FC236}">
                <a16:creationId xmlns:a16="http://schemas.microsoft.com/office/drawing/2014/main" id="{33B67B8E-E0AD-71C4-7A0B-3E3417D455F1}"/>
              </a:ext>
            </a:extLst>
          </p:cNvPr>
          <p:cNvSpPr txBox="1"/>
          <p:nvPr/>
        </p:nvSpPr>
        <p:spPr>
          <a:xfrm>
            <a:off x="8992001" y="3787396"/>
            <a:ext cx="1991947" cy="373820"/>
          </a:xfrm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0" marR="913765" lvl="0" indent="0" algn="r" defTabSz="914400" rtl="0" eaLnBrk="1" fontAlgn="auto" latinLnBrk="0" hangingPunct="1">
              <a:lnSpc>
                <a:spcPct val="100000"/>
              </a:lnSpc>
              <a:spcBef>
                <a:spcPts val="3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55" normalizeH="0" baseline="0" noProof="0" dirty="0">
                <a:ln>
                  <a:noFill/>
                </a:ln>
                <a:solidFill>
                  <a:srgbClr val="333F48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|</a:t>
            </a:r>
            <a:r>
              <a:rPr kumimoji="0" lang="en-US" sz="2400" b="0" i="0" u="none" strike="noStrike" kern="1200" cap="none" spc="55" normalizeH="0" baseline="0" noProof="0" dirty="0">
                <a:ln>
                  <a:noFill/>
                </a:ln>
                <a:solidFill>
                  <a:srgbClr val="333F48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1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333F48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〉</a:t>
            </a:r>
          </a:p>
        </p:txBody>
      </p:sp>
      <p:sp>
        <p:nvSpPr>
          <p:cNvPr id="3164" name="object 29">
            <a:extLst>
              <a:ext uri="{FF2B5EF4-FFF2-40B4-BE49-F238E27FC236}">
                <a16:creationId xmlns:a16="http://schemas.microsoft.com/office/drawing/2014/main" id="{A9283949-7FE4-EAD2-6514-B31A1596DFD6}"/>
              </a:ext>
            </a:extLst>
          </p:cNvPr>
          <p:cNvSpPr txBox="1"/>
          <p:nvPr/>
        </p:nvSpPr>
        <p:spPr>
          <a:xfrm>
            <a:off x="5766795" y="4872275"/>
            <a:ext cx="1991947" cy="373820"/>
          </a:xfrm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0" marR="913765" lvl="0" indent="0" algn="r" defTabSz="914400" rtl="0" eaLnBrk="1" fontAlgn="auto" latinLnBrk="0" hangingPunct="1">
              <a:lnSpc>
                <a:spcPct val="100000"/>
              </a:lnSpc>
              <a:spcBef>
                <a:spcPts val="3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55" normalizeH="0" baseline="0" noProof="0" dirty="0">
                <a:ln>
                  <a:noFill/>
                </a:ln>
                <a:solidFill>
                  <a:srgbClr val="333F48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|0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333F48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〉</a:t>
            </a:r>
          </a:p>
        </p:txBody>
      </p:sp>
      <p:sp>
        <p:nvSpPr>
          <p:cNvPr id="3165" name="object 29">
            <a:extLst>
              <a:ext uri="{FF2B5EF4-FFF2-40B4-BE49-F238E27FC236}">
                <a16:creationId xmlns:a16="http://schemas.microsoft.com/office/drawing/2014/main" id="{A691554F-41BB-C795-10B6-88FA14A0F1B5}"/>
              </a:ext>
            </a:extLst>
          </p:cNvPr>
          <p:cNvSpPr txBox="1"/>
          <p:nvPr/>
        </p:nvSpPr>
        <p:spPr>
          <a:xfrm>
            <a:off x="5766795" y="3933357"/>
            <a:ext cx="1991947" cy="373820"/>
          </a:xfrm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0" marR="913765" lvl="0" indent="0" algn="r" defTabSz="914400" rtl="0" eaLnBrk="1" fontAlgn="auto" latinLnBrk="0" hangingPunct="1">
              <a:lnSpc>
                <a:spcPct val="100000"/>
              </a:lnSpc>
              <a:spcBef>
                <a:spcPts val="3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55" normalizeH="0" baseline="0" noProof="0" dirty="0">
                <a:ln>
                  <a:noFill/>
                </a:ln>
                <a:solidFill>
                  <a:srgbClr val="333F48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|</a:t>
            </a:r>
            <a:r>
              <a:rPr kumimoji="0" lang="en-US" sz="2400" b="0" i="0" u="none" strike="noStrike" kern="1200" cap="none" spc="55" normalizeH="0" baseline="0" noProof="0" dirty="0">
                <a:ln>
                  <a:noFill/>
                </a:ln>
                <a:solidFill>
                  <a:srgbClr val="333F48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1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333F48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〉</a:t>
            </a:r>
          </a:p>
        </p:txBody>
      </p:sp>
    </p:spTree>
    <p:extLst>
      <p:ext uri="{BB962C8B-B14F-4D97-AF65-F5344CB8AC3E}">
        <p14:creationId xmlns:p14="http://schemas.microsoft.com/office/powerpoint/2010/main" val="444320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26" grpId="0" animBg="1"/>
      <p:bldP spid="3154" grpId="0"/>
      <p:bldP spid="3162" grpId="0"/>
      <p:bldP spid="3163" grpId="0"/>
      <p:bldP spid="3164" grpId="0"/>
      <p:bldP spid="316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>
            <a:cxnSpLocks/>
          </p:cNvCxnSpPr>
          <p:nvPr/>
        </p:nvCxnSpPr>
        <p:spPr>
          <a:xfrm>
            <a:off x="0" y="1054167"/>
            <a:ext cx="12192000" cy="0"/>
          </a:xfrm>
          <a:prstGeom prst="line">
            <a:avLst/>
          </a:prstGeom>
          <a:ln w="19050">
            <a:solidFill>
              <a:srgbClr val="BF57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3">
            <a:extLst>
              <a:ext uri="{FF2B5EF4-FFF2-40B4-BE49-F238E27FC236}">
                <a16:creationId xmlns:a16="http://schemas.microsoft.com/office/drawing/2014/main" id="{FCAF57EB-3D10-C993-E3D8-E1B965F82382}"/>
              </a:ext>
            </a:extLst>
          </p:cNvPr>
          <p:cNvSpPr txBox="1">
            <a:spLocks/>
          </p:cNvSpPr>
          <p:nvPr/>
        </p:nvSpPr>
        <p:spPr>
          <a:xfrm>
            <a:off x="164125" y="39407"/>
            <a:ext cx="12027875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baseline="0">
                <a:solidFill>
                  <a:srgbClr val="A7934B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BF5700"/>
                </a:solidFill>
              </a:rPr>
              <a:t>Impact Of Frequency Selection On Qubit Qualities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BF5700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3126" name="TextBox 3125">
            <a:extLst>
              <a:ext uri="{FF2B5EF4-FFF2-40B4-BE49-F238E27FC236}">
                <a16:creationId xmlns:a16="http://schemas.microsoft.com/office/drawing/2014/main" id="{EFB170C6-CA97-511E-B94A-62D4D0A159F1}"/>
              </a:ext>
            </a:extLst>
          </p:cNvPr>
          <p:cNvSpPr txBox="1"/>
          <p:nvPr/>
        </p:nvSpPr>
        <p:spPr>
          <a:xfrm>
            <a:off x="-885" y="6126614"/>
            <a:ext cx="12192883" cy="731520"/>
          </a:xfrm>
          <a:prstGeom prst="rect">
            <a:avLst/>
          </a:prstGeom>
          <a:solidFill>
            <a:srgbClr val="BF5700"/>
          </a:solidFill>
        </p:spPr>
        <p:txBody>
          <a:bodyPr wrap="square" rtlCol="0">
            <a:noAutofit/>
          </a:bodyPr>
          <a:lstStyle/>
          <a:p>
            <a:pPr marL="0" marR="0" lvl="0" indent="0" algn="ctr" defTabSz="10912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The qubit frequencies</a:t>
            </a:r>
            <a:r>
              <a:rPr kumimoji="0" lang="en-US" sz="2400" b="0" i="0" u="none" strike="noStrike" kern="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must be carefully chosen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3107" name="object 2">
            <a:extLst>
              <a:ext uri="{FF2B5EF4-FFF2-40B4-BE49-F238E27FC236}">
                <a16:creationId xmlns:a16="http://schemas.microsoft.com/office/drawing/2014/main" id="{AA7190AC-B189-B123-F85E-7FF8F558E0E8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956068" y="3453319"/>
            <a:ext cx="3114965" cy="2052433"/>
          </a:xfrm>
          <a:prstGeom prst="rect">
            <a:avLst/>
          </a:prstGeom>
        </p:spPr>
      </p:pic>
      <p:sp>
        <p:nvSpPr>
          <p:cNvPr id="3108" name="object 4">
            <a:extLst>
              <a:ext uri="{FF2B5EF4-FFF2-40B4-BE49-F238E27FC236}">
                <a16:creationId xmlns:a16="http://schemas.microsoft.com/office/drawing/2014/main" id="{84470C86-F446-2802-1294-AB809337DC10}"/>
              </a:ext>
            </a:extLst>
          </p:cNvPr>
          <p:cNvSpPr txBox="1"/>
          <p:nvPr/>
        </p:nvSpPr>
        <p:spPr>
          <a:xfrm>
            <a:off x="164124" y="1183354"/>
            <a:ext cx="11418275" cy="1607490"/>
          </a:xfrm>
          <a:prstGeom prst="rect">
            <a:avLst/>
          </a:prstGeom>
        </p:spPr>
        <p:txBody>
          <a:bodyPr vert="horz" wrap="square" lIns="0" tIns="52704" rIns="0" bIns="0" rtlCol="0">
            <a:spAutoFit/>
          </a:bodyPr>
          <a:lstStyle/>
          <a:p>
            <a:pPr marL="335915" indent="-285750">
              <a:spcBef>
                <a:spcPts val="414"/>
              </a:spcBef>
              <a:buFont typeface="Arial" panose="020B0604020202020204" pitchFamily="34" charset="0"/>
              <a:buChar char="•"/>
              <a:tabLst>
                <a:tab pos="379730" algn="l"/>
                <a:tab pos="380365" algn="l"/>
              </a:tabLst>
            </a:pPr>
            <a:r>
              <a:rPr sz="2400" i="1" spc="-175" dirty="0">
                <a:solidFill>
                  <a:schemeClr val="accent4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  <a:r>
              <a:rPr sz="2400" spc="-262" baseline="-32407" dirty="0">
                <a:solidFill>
                  <a:schemeClr val="accent4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sz="2400" spc="-130" dirty="0">
                <a:solidFill>
                  <a:schemeClr val="accent4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2400" spc="-20" dirty="0">
                <a:solidFill>
                  <a:schemeClr val="accent4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and</a:t>
            </a:r>
            <a:r>
              <a:rPr sz="2400" spc="-10" dirty="0">
                <a:solidFill>
                  <a:schemeClr val="accent4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2400" i="1" spc="-85" dirty="0">
                <a:solidFill>
                  <a:schemeClr val="accent4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  <a:r>
              <a:rPr sz="2400" spc="-127" baseline="-32407" dirty="0">
                <a:solidFill>
                  <a:schemeClr val="accent4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sz="2400" spc="175" dirty="0">
                <a:solidFill>
                  <a:schemeClr val="accent4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2400" spc="25" dirty="0">
                <a:solidFill>
                  <a:schemeClr val="accent4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show</a:t>
            </a:r>
            <a:r>
              <a:rPr sz="2400" spc="15" dirty="0">
                <a:solidFill>
                  <a:schemeClr val="accent4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2400" spc="25" dirty="0">
                <a:solidFill>
                  <a:schemeClr val="accent4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complex</a:t>
            </a:r>
            <a:r>
              <a:rPr sz="2400" spc="15" dirty="0">
                <a:solidFill>
                  <a:schemeClr val="accent4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2400" spc="20" dirty="0">
                <a:solidFill>
                  <a:schemeClr val="accent4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frequency</a:t>
            </a:r>
            <a:r>
              <a:rPr sz="2400" spc="15" dirty="0">
                <a:solidFill>
                  <a:schemeClr val="accent4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2400" spc="25" dirty="0">
                <a:solidFill>
                  <a:schemeClr val="accent4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dependence </a:t>
            </a:r>
            <a:endParaRPr sz="2400" dirty="0">
              <a:solidFill>
                <a:schemeClr val="accent4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93750" indent="-285750">
              <a:spcBef>
                <a:spcPts val="315"/>
              </a:spcBef>
              <a:buFont typeface="Arial" panose="020B0604020202020204" pitchFamily="34" charset="0"/>
              <a:buChar char="•"/>
              <a:tabLst>
                <a:tab pos="836930" algn="l"/>
              </a:tabLst>
            </a:pPr>
            <a:r>
              <a:rPr sz="2400" spc="-15" dirty="0">
                <a:solidFill>
                  <a:schemeClr val="accent4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Fluctuations </a:t>
            </a:r>
            <a:r>
              <a:rPr sz="2400" spc="-20" dirty="0">
                <a:solidFill>
                  <a:schemeClr val="accent4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by</a:t>
            </a:r>
            <a:r>
              <a:rPr sz="2400" spc="-15" dirty="0">
                <a:solidFill>
                  <a:schemeClr val="accent4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2400" spc="-20" dirty="0">
                <a:solidFill>
                  <a:schemeClr val="accent4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&gt;10x</a:t>
            </a:r>
            <a:r>
              <a:rPr sz="2400" spc="-15" dirty="0">
                <a:solidFill>
                  <a:schemeClr val="accent4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2400" spc="-20" dirty="0">
                <a:solidFill>
                  <a:schemeClr val="accent4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over</a:t>
            </a:r>
            <a:r>
              <a:rPr sz="2400" spc="-15" dirty="0">
                <a:solidFill>
                  <a:schemeClr val="accent4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2400" spc="-20" dirty="0">
                <a:solidFill>
                  <a:schemeClr val="accent4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&gt;10</a:t>
            </a:r>
            <a:r>
              <a:rPr sz="2400" spc="-10" dirty="0">
                <a:solidFill>
                  <a:schemeClr val="accent4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2400" spc="-25" dirty="0">
                <a:solidFill>
                  <a:schemeClr val="accent4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MHz </a:t>
            </a:r>
            <a:endParaRPr sz="2400" dirty="0">
              <a:solidFill>
                <a:schemeClr val="accent4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35915" indent="-285750">
              <a:spcBef>
                <a:spcPts val="315"/>
              </a:spcBef>
              <a:buFont typeface="Arial" panose="020B0604020202020204" pitchFamily="34" charset="0"/>
              <a:buChar char="•"/>
              <a:tabLst>
                <a:tab pos="379730" algn="l"/>
                <a:tab pos="380365" algn="l"/>
              </a:tabLst>
            </a:pPr>
            <a:r>
              <a:rPr lang="en-US" sz="2400" spc="45" dirty="0">
                <a:solidFill>
                  <a:schemeClr val="accent4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Mainly originates from two-level system (TLS) defects which are still a mystery (dielectrics? Quasiparticles?)</a:t>
            </a:r>
            <a:endParaRPr sz="2400" dirty="0">
              <a:solidFill>
                <a:schemeClr val="accent4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3109" name="object 5">
            <a:extLst>
              <a:ext uri="{FF2B5EF4-FFF2-40B4-BE49-F238E27FC236}">
                <a16:creationId xmlns:a16="http://schemas.microsoft.com/office/drawing/2014/main" id="{CD26D8A5-5187-1F21-81DA-36216F8D3F16}"/>
              </a:ext>
            </a:extLst>
          </p:cNvPr>
          <p:cNvGrpSpPr/>
          <p:nvPr/>
        </p:nvGrpSpPr>
        <p:grpSpPr>
          <a:xfrm>
            <a:off x="1955667" y="3438878"/>
            <a:ext cx="4063365" cy="2517775"/>
            <a:chOff x="78599" y="2569325"/>
            <a:chExt cx="4063365" cy="2517775"/>
          </a:xfrm>
        </p:grpSpPr>
        <p:sp>
          <p:nvSpPr>
            <p:cNvPr id="3110" name="object 6">
              <a:extLst>
                <a:ext uri="{FF2B5EF4-FFF2-40B4-BE49-F238E27FC236}">
                  <a16:creationId xmlns:a16="http://schemas.microsoft.com/office/drawing/2014/main" id="{FB253B3B-8FF5-8A74-E047-C8058FCA0763}"/>
                </a:ext>
              </a:extLst>
            </p:cNvPr>
            <p:cNvSpPr/>
            <p:nvPr/>
          </p:nvSpPr>
          <p:spPr>
            <a:xfrm>
              <a:off x="78599" y="4628610"/>
              <a:ext cx="1777364" cy="458470"/>
            </a:xfrm>
            <a:custGeom>
              <a:avLst/>
              <a:gdLst/>
              <a:ahLst/>
              <a:cxnLst/>
              <a:rect l="l" t="t" r="r" b="b"/>
              <a:pathLst>
                <a:path w="1777364" h="458470">
                  <a:moveTo>
                    <a:pt x="1777199" y="458399"/>
                  </a:moveTo>
                  <a:lnTo>
                    <a:pt x="0" y="458399"/>
                  </a:lnTo>
                  <a:lnTo>
                    <a:pt x="0" y="0"/>
                  </a:lnTo>
                  <a:lnTo>
                    <a:pt x="1777199" y="0"/>
                  </a:lnTo>
                  <a:lnTo>
                    <a:pt x="1777199" y="4583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pic>
          <p:nvPicPr>
            <p:cNvPr id="3111" name="object 7">
              <a:extLst>
                <a:ext uri="{FF2B5EF4-FFF2-40B4-BE49-F238E27FC236}">
                  <a16:creationId xmlns:a16="http://schemas.microsoft.com/office/drawing/2014/main" id="{5BFE7109-30AC-D818-82CB-93D7EA720BCE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85424" y="2569325"/>
              <a:ext cx="3056475" cy="2014899"/>
            </a:xfrm>
            <a:prstGeom prst="rect">
              <a:avLst/>
            </a:prstGeom>
          </p:spPr>
        </p:pic>
      </p:grpSp>
      <p:sp>
        <p:nvSpPr>
          <p:cNvPr id="3113" name="object 8">
            <a:extLst>
              <a:ext uri="{FF2B5EF4-FFF2-40B4-BE49-F238E27FC236}">
                <a16:creationId xmlns:a16="http://schemas.microsoft.com/office/drawing/2014/main" id="{ED93F34E-CA95-982D-A35E-74E44DBE28F7}"/>
              </a:ext>
            </a:extLst>
          </p:cNvPr>
          <p:cNvSpPr txBox="1"/>
          <p:nvPr/>
        </p:nvSpPr>
        <p:spPr>
          <a:xfrm>
            <a:off x="3520350" y="3143921"/>
            <a:ext cx="19145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>
                <a:solidFill>
                  <a:srgbClr val="1967D1"/>
                </a:solidFill>
                <a:latin typeface="Microsoft Sans Serif"/>
                <a:cs typeface="Microsoft Sans Serif"/>
              </a:rPr>
              <a:t>Energy-Relaxation</a:t>
            </a:r>
            <a:endParaRPr>
              <a:solidFill>
                <a:prstClr val="black"/>
              </a:solidFill>
              <a:latin typeface="Microsoft Sans Serif"/>
              <a:cs typeface="Microsoft Sans Serif"/>
            </a:endParaRPr>
          </a:p>
        </p:txBody>
      </p:sp>
      <p:graphicFrame>
        <p:nvGraphicFramePr>
          <p:cNvPr id="3114" name="object 9">
            <a:extLst>
              <a:ext uri="{FF2B5EF4-FFF2-40B4-BE49-F238E27FC236}">
                <a16:creationId xmlns:a16="http://schemas.microsoft.com/office/drawing/2014/main" id="{9BB674B9-1704-6AB5-4A8D-F6EF2D7884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3418325"/>
              </p:ext>
            </p:extLst>
          </p:nvPr>
        </p:nvGraphicFramePr>
        <p:xfrm>
          <a:off x="2982911" y="3558708"/>
          <a:ext cx="2884169" cy="1878054"/>
        </p:xfrm>
        <a:graphic>
          <a:graphicData uri="http://schemas.openxmlformats.org/drawingml/2006/table">
            <a:tbl>
              <a:tblPr firstRow="1" bandRow="1"/>
              <a:tblGrid>
                <a:gridCol w="4724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46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570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44057">
                <a:tc>
                  <a:txBody>
                    <a:bodyPr/>
                    <a:lstStyle>
                      <a:lvl1pPr marL="0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609585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1219170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828754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2438339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3047924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3657509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4267093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4876678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>
                      <a:noFill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>
                      <a:noFill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609585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1219170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828754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2438339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3047924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3657509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4267093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4876678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>
                      <a:noFill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609585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1219170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828754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2438339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3047924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3657509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4267093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4876678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81280">
                        <a:lnSpc>
                          <a:spcPts val="2140"/>
                        </a:lnSpc>
                      </a:pPr>
                      <a:r>
                        <a:rPr sz="1800" spc="25" dirty="0">
                          <a:latin typeface="Microsoft Sans Serif"/>
                          <a:cs typeface="Microsoft Sans Serif"/>
                        </a:rPr>
                        <a:t>200</a:t>
                      </a:r>
                      <a:r>
                        <a:rPr sz="1800" spc="-2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800" spc="30" dirty="0">
                          <a:latin typeface="Microsoft Sans Serif"/>
                          <a:cs typeface="Microsoft Sans Serif"/>
                        </a:rPr>
                        <a:t>MHz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33997">
                <a:tc>
                  <a:txBody>
                    <a:bodyPr/>
                    <a:lstStyle>
                      <a:lvl1pPr marL="0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609585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1219170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828754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2438339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3047924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3657509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4267093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4876678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>
                      <a:noFill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609585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1219170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828754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2438339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3047924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3657509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4267093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4876678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609585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1219170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828754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2438339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3047924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3657509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4267093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4876678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lnSpc>
                          <a:spcPct val="100000"/>
                        </a:lnSpc>
                      </a:pPr>
                      <a:endParaRPr sz="23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2050" dirty="0">
                        <a:latin typeface="Times New Roman"/>
                        <a:cs typeface="Times New Roman"/>
                      </a:endParaRPr>
                    </a:p>
                    <a:p>
                      <a:pPr marL="73723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800" dirty="0">
                          <a:latin typeface="Microsoft Sans Serif"/>
                          <a:cs typeface="Microsoft Sans Serif"/>
                        </a:rPr>
                        <a:t>10-100x</a:t>
                      </a: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>
                      <a:noFill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115" name="object 10">
            <a:extLst>
              <a:ext uri="{FF2B5EF4-FFF2-40B4-BE49-F238E27FC236}">
                <a16:creationId xmlns:a16="http://schemas.microsoft.com/office/drawing/2014/main" id="{D61162D6-B3A4-2030-D8E9-76D3F92DD8BF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498860" y="3619001"/>
            <a:ext cx="400127" cy="122971"/>
          </a:xfrm>
          <a:prstGeom prst="rect">
            <a:avLst/>
          </a:prstGeom>
        </p:spPr>
      </p:pic>
      <p:sp>
        <p:nvSpPr>
          <p:cNvPr id="3116" name="object 11">
            <a:extLst>
              <a:ext uri="{FF2B5EF4-FFF2-40B4-BE49-F238E27FC236}">
                <a16:creationId xmlns:a16="http://schemas.microsoft.com/office/drawing/2014/main" id="{4CC0940D-19F6-2E2D-1279-819CE7A5BA9F}"/>
              </a:ext>
            </a:extLst>
          </p:cNvPr>
          <p:cNvSpPr/>
          <p:nvPr/>
        </p:nvSpPr>
        <p:spPr>
          <a:xfrm>
            <a:off x="4553572" y="4469498"/>
            <a:ext cx="0" cy="740410"/>
          </a:xfrm>
          <a:custGeom>
            <a:avLst/>
            <a:gdLst/>
            <a:ahLst/>
            <a:cxnLst/>
            <a:rect l="l" t="t" r="r" b="b"/>
            <a:pathLst>
              <a:path h="740410">
                <a:moveTo>
                  <a:pt x="0" y="0"/>
                </a:moveTo>
                <a:lnTo>
                  <a:pt x="0" y="740099"/>
                </a:lnTo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pic>
        <p:nvPicPr>
          <p:cNvPr id="3117" name="object 12">
            <a:extLst>
              <a:ext uri="{FF2B5EF4-FFF2-40B4-BE49-F238E27FC236}">
                <a16:creationId xmlns:a16="http://schemas.microsoft.com/office/drawing/2014/main" id="{116F61C6-E380-6C9D-1BD1-24A6D93518AF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492087" y="4325534"/>
            <a:ext cx="122971" cy="158250"/>
          </a:xfrm>
          <a:prstGeom prst="rect">
            <a:avLst/>
          </a:prstGeom>
        </p:spPr>
      </p:pic>
      <p:pic>
        <p:nvPicPr>
          <p:cNvPr id="3118" name="object 13">
            <a:extLst>
              <a:ext uri="{FF2B5EF4-FFF2-40B4-BE49-F238E27FC236}">
                <a16:creationId xmlns:a16="http://schemas.microsoft.com/office/drawing/2014/main" id="{37C58F42-3DC5-1C46-A508-0A4BC021FF28}"/>
              </a:ext>
            </a:extLst>
          </p:cNvPr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492087" y="5195310"/>
            <a:ext cx="122971" cy="158251"/>
          </a:xfrm>
          <a:prstGeom prst="rect">
            <a:avLst/>
          </a:prstGeom>
        </p:spPr>
      </p:pic>
      <p:sp>
        <p:nvSpPr>
          <p:cNvPr id="3119" name="object 14">
            <a:extLst>
              <a:ext uri="{FF2B5EF4-FFF2-40B4-BE49-F238E27FC236}">
                <a16:creationId xmlns:a16="http://schemas.microsoft.com/office/drawing/2014/main" id="{0CA5D838-B8E4-A22A-D7C8-897B1C85E40D}"/>
              </a:ext>
            </a:extLst>
          </p:cNvPr>
          <p:cNvSpPr txBox="1"/>
          <p:nvPr/>
        </p:nvSpPr>
        <p:spPr>
          <a:xfrm>
            <a:off x="7747666" y="3143921"/>
            <a:ext cx="11264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5" dirty="0">
                <a:solidFill>
                  <a:srgbClr val="1967D1"/>
                </a:solidFill>
                <a:latin typeface="Microsoft Sans Serif"/>
                <a:cs typeface="Microsoft Sans Serif"/>
              </a:rPr>
              <a:t>Dephasing</a:t>
            </a:r>
            <a:endParaRPr>
              <a:solidFill>
                <a:prstClr val="black"/>
              </a:solidFill>
              <a:latin typeface="Microsoft Sans Serif"/>
              <a:cs typeface="Microsoft Sans Serif"/>
            </a:endParaRPr>
          </a:p>
        </p:txBody>
      </p:sp>
      <p:sp>
        <p:nvSpPr>
          <p:cNvPr id="3120" name="object 15">
            <a:extLst>
              <a:ext uri="{FF2B5EF4-FFF2-40B4-BE49-F238E27FC236}">
                <a16:creationId xmlns:a16="http://schemas.microsoft.com/office/drawing/2014/main" id="{3904ED36-F77B-842F-D03A-B4D3BDE348DE}"/>
              </a:ext>
            </a:extLst>
          </p:cNvPr>
          <p:cNvSpPr txBox="1"/>
          <p:nvPr/>
        </p:nvSpPr>
        <p:spPr>
          <a:xfrm>
            <a:off x="2644949" y="3024820"/>
            <a:ext cx="300355" cy="2444115"/>
          </a:xfrm>
          <a:prstGeom prst="rect">
            <a:avLst/>
          </a:prstGeom>
        </p:spPr>
        <p:txBody>
          <a:bodyPr vert="vert270" wrap="square" lIns="0" tIns="6350" rIns="0" bIns="0" rtlCol="0">
            <a:spAutoFit/>
          </a:bodyPr>
          <a:lstStyle/>
          <a:p>
            <a:pPr marL="12700">
              <a:spcBef>
                <a:spcPts val="50"/>
              </a:spcBef>
            </a:pPr>
            <a:r>
              <a:rPr sz="1400" spc="-70" dirty="0">
                <a:solidFill>
                  <a:prstClr val="black"/>
                </a:solidFill>
                <a:latin typeface="Microsoft Sans Serif"/>
                <a:cs typeface="Microsoft Sans Serif"/>
              </a:rPr>
              <a:t>0</a:t>
            </a:r>
            <a:r>
              <a:rPr sz="1400" spc="254" dirty="0">
                <a:solidFill>
                  <a:prstClr val="black"/>
                </a:solidFill>
                <a:latin typeface="Microsoft Sans Serif"/>
                <a:cs typeface="Microsoft Sans Serif"/>
              </a:rPr>
              <a:t>       </a:t>
            </a:r>
            <a:r>
              <a:rPr sz="1400" i="1" spc="-130" dirty="0">
                <a:solidFill>
                  <a:prstClr val="black"/>
                </a:solidFill>
                <a:latin typeface="Arial"/>
                <a:cs typeface="Arial"/>
              </a:rPr>
              <a:t>T</a:t>
            </a:r>
            <a:r>
              <a:rPr sz="1350" spc="-195" baseline="-33950" dirty="0">
                <a:solidFill>
                  <a:prstClr val="black"/>
                </a:solidFill>
                <a:latin typeface="Microsoft Sans Serif"/>
                <a:cs typeface="Microsoft Sans Serif"/>
              </a:rPr>
              <a:t>1</a:t>
            </a:r>
            <a:r>
              <a:rPr sz="900" spc="120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1400" spc="-55" dirty="0">
                <a:solidFill>
                  <a:prstClr val="black"/>
                </a:solidFill>
                <a:latin typeface="Microsoft Sans Serif"/>
                <a:cs typeface="Microsoft Sans Serif"/>
              </a:rPr>
              <a:t>(μs)</a:t>
            </a:r>
            <a:r>
              <a:rPr sz="1400" spc="305" dirty="0">
                <a:solidFill>
                  <a:prstClr val="black"/>
                </a:solidFill>
                <a:latin typeface="Microsoft Sans Serif"/>
                <a:cs typeface="Microsoft Sans Serif"/>
              </a:rPr>
              <a:t>        </a:t>
            </a:r>
            <a:r>
              <a:rPr sz="1400" spc="-70" dirty="0">
                <a:solidFill>
                  <a:prstClr val="black"/>
                </a:solidFill>
                <a:latin typeface="Microsoft Sans Serif"/>
                <a:cs typeface="Microsoft Sans Serif"/>
              </a:rPr>
              <a:t>50          </a:t>
            </a:r>
            <a:endParaRPr sz="1400">
              <a:solidFill>
                <a:prstClr val="black"/>
              </a:solidFill>
              <a:latin typeface="Microsoft Sans Serif"/>
              <a:cs typeface="Microsoft Sans Serif"/>
            </a:endParaRPr>
          </a:p>
        </p:txBody>
      </p:sp>
      <p:sp>
        <p:nvSpPr>
          <p:cNvPr id="3121" name="object 16">
            <a:extLst>
              <a:ext uri="{FF2B5EF4-FFF2-40B4-BE49-F238E27FC236}">
                <a16:creationId xmlns:a16="http://schemas.microsoft.com/office/drawing/2014/main" id="{2041FF15-CDC5-38DA-FDC2-50A53FFDEBA4}"/>
              </a:ext>
            </a:extLst>
          </p:cNvPr>
          <p:cNvSpPr txBox="1"/>
          <p:nvPr/>
        </p:nvSpPr>
        <p:spPr>
          <a:xfrm>
            <a:off x="6656574" y="2966401"/>
            <a:ext cx="300355" cy="2543810"/>
          </a:xfrm>
          <a:prstGeom prst="rect">
            <a:avLst/>
          </a:prstGeom>
        </p:spPr>
        <p:txBody>
          <a:bodyPr vert="vert270" wrap="square" lIns="0" tIns="6350" rIns="0" bIns="0" rtlCol="0">
            <a:spAutoFit/>
          </a:bodyPr>
          <a:lstStyle/>
          <a:p>
            <a:pPr marL="12700">
              <a:spcBef>
                <a:spcPts val="50"/>
              </a:spcBef>
            </a:pPr>
            <a:r>
              <a:rPr sz="1400" spc="-70" dirty="0">
                <a:solidFill>
                  <a:prstClr val="black"/>
                </a:solidFill>
                <a:latin typeface="Microsoft Sans Serif"/>
                <a:cs typeface="Microsoft Sans Serif"/>
              </a:rPr>
              <a:t>0</a:t>
            </a:r>
            <a:r>
              <a:rPr sz="1400" spc="254" dirty="0">
                <a:solidFill>
                  <a:prstClr val="black"/>
                </a:solidFill>
                <a:latin typeface="Microsoft Sans Serif"/>
                <a:cs typeface="Microsoft Sans Serif"/>
              </a:rPr>
              <a:t>       </a:t>
            </a:r>
            <a:r>
              <a:rPr sz="1400" i="1" spc="-65" dirty="0">
                <a:solidFill>
                  <a:prstClr val="black"/>
                </a:solidFill>
                <a:latin typeface="Arial"/>
                <a:cs typeface="Arial"/>
              </a:rPr>
              <a:t>T</a:t>
            </a:r>
            <a:r>
              <a:rPr sz="1350" spc="-97" baseline="-33950" dirty="0">
                <a:solidFill>
                  <a:prstClr val="black"/>
                </a:solidFill>
                <a:latin typeface="Microsoft Sans Serif"/>
                <a:cs typeface="Microsoft Sans Serif"/>
              </a:rPr>
              <a:t>2</a:t>
            </a:r>
            <a:r>
              <a:rPr sz="900" spc="110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1400" spc="-55" dirty="0">
                <a:solidFill>
                  <a:prstClr val="black"/>
                </a:solidFill>
                <a:latin typeface="Microsoft Sans Serif"/>
                <a:cs typeface="Microsoft Sans Serif"/>
              </a:rPr>
              <a:t>(μs)</a:t>
            </a:r>
            <a:r>
              <a:rPr sz="1400" spc="305" dirty="0">
                <a:solidFill>
                  <a:prstClr val="black"/>
                </a:solidFill>
                <a:latin typeface="Microsoft Sans Serif"/>
                <a:cs typeface="Microsoft Sans Serif"/>
              </a:rPr>
              <a:t>        </a:t>
            </a:r>
            <a:r>
              <a:rPr sz="1400" spc="-70" dirty="0">
                <a:solidFill>
                  <a:prstClr val="black"/>
                </a:solidFill>
                <a:latin typeface="Microsoft Sans Serif"/>
                <a:cs typeface="Microsoft Sans Serif"/>
              </a:rPr>
              <a:t>100          </a:t>
            </a:r>
            <a:endParaRPr sz="1400">
              <a:solidFill>
                <a:prstClr val="black"/>
              </a:solidFill>
              <a:latin typeface="Microsoft Sans Serif"/>
              <a:cs typeface="Microsoft Sans Serif"/>
            </a:endParaRPr>
          </a:p>
        </p:txBody>
      </p:sp>
      <p:graphicFrame>
        <p:nvGraphicFramePr>
          <p:cNvPr id="3122" name="object 17">
            <a:extLst>
              <a:ext uri="{FF2B5EF4-FFF2-40B4-BE49-F238E27FC236}">
                <a16:creationId xmlns:a16="http://schemas.microsoft.com/office/drawing/2014/main" id="{8AC9D464-4424-AA87-A783-92AB9FD55E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9442295"/>
              </p:ext>
            </p:extLst>
          </p:nvPr>
        </p:nvGraphicFramePr>
        <p:xfrm>
          <a:off x="7010400" y="3573555"/>
          <a:ext cx="2944495" cy="1873020"/>
        </p:xfrm>
        <a:graphic>
          <a:graphicData uri="http://schemas.openxmlformats.org/drawingml/2006/table">
            <a:tbl>
              <a:tblPr firstRow="1" bandRow="1"/>
              <a:tblGrid>
                <a:gridCol w="333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52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558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544346">
                <a:tc>
                  <a:txBody>
                    <a:bodyPr/>
                    <a:lstStyle>
                      <a:lvl1pPr marL="0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609585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1219170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828754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2438339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3047924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3657509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4267093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4876678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>
                      <a:noFill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>
                      <a:noFill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609585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1219170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828754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2438339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3047924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3657509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4267093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4876678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>
                      <a:noFill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609585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1219170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828754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2438339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3047924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3657509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4267093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4876678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81280">
                        <a:lnSpc>
                          <a:spcPts val="2140"/>
                        </a:lnSpc>
                      </a:pPr>
                      <a:r>
                        <a:rPr sz="1800" spc="25" dirty="0">
                          <a:latin typeface="Microsoft Sans Serif"/>
                          <a:cs typeface="Microsoft Sans Serif"/>
                        </a:rPr>
                        <a:t>200</a:t>
                      </a:r>
                      <a:r>
                        <a:rPr sz="1800" spc="-2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800" spc="30" dirty="0">
                          <a:latin typeface="Microsoft Sans Serif"/>
                          <a:cs typeface="Microsoft Sans Serif"/>
                        </a:rPr>
                        <a:t>MHz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8674">
                <a:tc>
                  <a:txBody>
                    <a:bodyPr/>
                    <a:lstStyle>
                      <a:lvl1pPr marL="0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609585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1219170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828754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2438339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3047924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3657509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4267093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4876678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>
                      <a:noFill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609585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1219170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828754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2438339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3047924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3657509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4267093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4876678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609585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1219170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828754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2438339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3047924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3657509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4267093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4876678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18224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spc="-65" dirty="0">
                          <a:latin typeface="Microsoft Sans Serif"/>
                          <a:cs typeface="Microsoft Sans Serif"/>
                        </a:rPr>
                        <a:t>10x</a:t>
                      </a:r>
                      <a:endParaRPr sz="1800" dirty="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3655" marB="0">
                    <a:lnL w="19050">
                      <a:solidFill>
                        <a:srgbClr val="000000"/>
                      </a:solidFill>
                      <a:prstDash val="solid"/>
                    </a:lnL>
                    <a:lnR>
                      <a:noFill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123" name="object 18">
            <a:extLst>
              <a:ext uri="{FF2B5EF4-FFF2-40B4-BE49-F238E27FC236}">
                <a16:creationId xmlns:a16="http://schemas.microsoft.com/office/drawing/2014/main" id="{571DA76A-9506-2D49-27DE-F970F498A741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385060" y="3619001"/>
            <a:ext cx="400127" cy="122971"/>
          </a:xfrm>
          <a:prstGeom prst="rect">
            <a:avLst/>
          </a:prstGeom>
        </p:spPr>
      </p:pic>
      <p:sp>
        <p:nvSpPr>
          <p:cNvPr id="3124" name="object 19">
            <a:extLst>
              <a:ext uri="{FF2B5EF4-FFF2-40B4-BE49-F238E27FC236}">
                <a16:creationId xmlns:a16="http://schemas.microsoft.com/office/drawing/2014/main" id="{EF1CAB81-7203-E982-51D4-FD7893E60D1D}"/>
              </a:ext>
            </a:extLst>
          </p:cNvPr>
          <p:cNvSpPr txBox="1"/>
          <p:nvPr/>
        </p:nvSpPr>
        <p:spPr>
          <a:xfrm>
            <a:off x="2945493" y="5514336"/>
            <a:ext cx="273685" cy="252095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700">
              <a:spcBef>
                <a:spcPts val="50"/>
              </a:spcBef>
            </a:pPr>
            <a:r>
              <a:rPr sz="1400" dirty="0">
                <a:solidFill>
                  <a:prstClr val="black"/>
                </a:solidFill>
                <a:latin typeface="Microsoft Sans Serif"/>
                <a:cs typeface="Microsoft Sans Serif"/>
              </a:rPr>
              <a:t>5.4</a:t>
            </a:r>
            <a:endParaRPr sz="1400">
              <a:solidFill>
                <a:prstClr val="black"/>
              </a:solidFill>
              <a:latin typeface="Microsoft Sans Serif"/>
              <a:cs typeface="Microsoft Sans Serif"/>
            </a:endParaRPr>
          </a:p>
        </p:txBody>
      </p:sp>
      <p:sp>
        <p:nvSpPr>
          <p:cNvPr id="3125" name="object 20">
            <a:extLst>
              <a:ext uri="{FF2B5EF4-FFF2-40B4-BE49-F238E27FC236}">
                <a16:creationId xmlns:a16="http://schemas.microsoft.com/office/drawing/2014/main" id="{B99CB975-B0F0-8AFC-2059-FF3E5DEE74E7}"/>
              </a:ext>
            </a:extLst>
          </p:cNvPr>
          <p:cNvSpPr txBox="1"/>
          <p:nvPr/>
        </p:nvSpPr>
        <p:spPr>
          <a:xfrm>
            <a:off x="3783692" y="5514336"/>
            <a:ext cx="1393190" cy="252095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700">
              <a:spcBef>
                <a:spcPts val="50"/>
              </a:spcBef>
            </a:pPr>
            <a:r>
              <a:rPr sz="1400" dirty="0">
                <a:solidFill>
                  <a:prstClr val="black"/>
                </a:solidFill>
                <a:latin typeface="Microsoft Sans Serif"/>
                <a:cs typeface="Microsoft Sans Serif"/>
              </a:rPr>
              <a:t>Frequency</a:t>
            </a:r>
            <a:r>
              <a:rPr sz="1400" spc="-45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prstClr val="black"/>
                </a:solidFill>
                <a:latin typeface="Microsoft Sans Serif"/>
                <a:cs typeface="Microsoft Sans Serif"/>
              </a:rPr>
              <a:t>(GHz)</a:t>
            </a:r>
            <a:endParaRPr sz="1400">
              <a:solidFill>
                <a:prstClr val="black"/>
              </a:solidFill>
              <a:latin typeface="Microsoft Sans Serif"/>
              <a:cs typeface="Microsoft Sans Serif"/>
            </a:endParaRPr>
          </a:p>
        </p:txBody>
      </p:sp>
      <p:sp>
        <p:nvSpPr>
          <p:cNvPr id="3127" name="object 21">
            <a:extLst>
              <a:ext uri="{FF2B5EF4-FFF2-40B4-BE49-F238E27FC236}">
                <a16:creationId xmlns:a16="http://schemas.microsoft.com/office/drawing/2014/main" id="{288FEDCF-1770-456D-1AB6-3E632424670C}"/>
              </a:ext>
            </a:extLst>
          </p:cNvPr>
          <p:cNvSpPr txBox="1"/>
          <p:nvPr/>
        </p:nvSpPr>
        <p:spPr>
          <a:xfrm>
            <a:off x="5688693" y="5514336"/>
            <a:ext cx="272415" cy="252095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700">
              <a:spcBef>
                <a:spcPts val="50"/>
              </a:spcBef>
            </a:pPr>
            <a:r>
              <a:rPr sz="1400" spc="-5" dirty="0">
                <a:solidFill>
                  <a:prstClr val="black"/>
                </a:solidFill>
                <a:latin typeface="Microsoft Sans Serif"/>
                <a:cs typeface="Microsoft Sans Serif"/>
              </a:rPr>
              <a:t>6.4</a:t>
            </a:r>
            <a:endParaRPr sz="1400">
              <a:solidFill>
                <a:prstClr val="black"/>
              </a:solidFill>
              <a:latin typeface="Microsoft Sans Serif"/>
              <a:cs typeface="Microsoft Sans Serif"/>
            </a:endParaRPr>
          </a:p>
        </p:txBody>
      </p:sp>
      <p:sp>
        <p:nvSpPr>
          <p:cNvPr id="3128" name="object 22">
            <a:extLst>
              <a:ext uri="{FF2B5EF4-FFF2-40B4-BE49-F238E27FC236}">
                <a16:creationId xmlns:a16="http://schemas.microsoft.com/office/drawing/2014/main" id="{FF66257A-B826-5C2E-AE1E-14B8D8B2A8FF}"/>
              </a:ext>
            </a:extLst>
          </p:cNvPr>
          <p:cNvSpPr txBox="1"/>
          <p:nvPr/>
        </p:nvSpPr>
        <p:spPr>
          <a:xfrm>
            <a:off x="7060292" y="5514336"/>
            <a:ext cx="273685" cy="252095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700">
              <a:spcBef>
                <a:spcPts val="50"/>
              </a:spcBef>
            </a:pPr>
            <a:r>
              <a:rPr sz="1400" dirty="0">
                <a:solidFill>
                  <a:prstClr val="black"/>
                </a:solidFill>
                <a:latin typeface="Microsoft Sans Serif"/>
                <a:cs typeface="Microsoft Sans Serif"/>
              </a:rPr>
              <a:t>5.4</a:t>
            </a:r>
            <a:endParaRPr sz="1400">
              <a:solidFill>
                <a:prstClr val="black"/>
              </a:solidFill>
              <a:latin typeface="Microsoft Sans Serif"/>
              <a:cs typeface="Microsoft Sans Serif"/>
            </a:endParaRPr>
          </a:p>
        </p:txBody>
      </p:sp>
      <p:sp>
        <p:nvSpPr>
          <p:cNvPr id="3129" name="object 23">
            <a:extLst>
              <a:ext uri="{FF2B5EF4-FFF2-40B4-BE49-F238E27FC236}">
                <a16:creationId xmlns:a16="http://schemas.microsoft.com/office/drawing/2014/main" id="{7A1350C9-2F9E-C9D9-B378-21946B52058E}"/>
              </a:ext>
            </a:extLst>
          </p:cNvPr>
          <p:cNvSpPr txBox="1"/>
          <p:nvPr/>
        </p:nvSpPr>
        <p:spPr>
          <a:xfrm>
            <a:off x="7898492" y="5514336"/>
            <a:ext cx="1393190" cy="252095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700">
              <a:spcBef>
                <a:spcPts val="50"/>
              </a:spcBef>
            </a:pPr>
            <a:r>
              <a:rPr sz="1400" dirty="0">
                <a:solidFill>
                  <a:prstClr val="black"/>
                </a:solidFill>
                <a:latin typeface="Microsoft Sans Serif"/>
                <a:cs typeface="Microsoft Sans Serif"/>
              </a:rPr>
              <a:t>Frequency</a:t>
            </a:r>
            <a:r>
              <a:rPr sz="1400" spc="-45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prstClr val="black"/>
                </a:solidFill>
                <a:latin typeface="Microsoft Sans Serif"/>
                <a:cs typeface="Microsoft Sans Serif"/>
              </a:rPr>
              <a:t>(GHz)</a:t>
            </a:r>
            <a:endParaRPr sz="1400">
              <a:solidFill>
                <a:prstClr val="black"/>
              </a:solidFill>
              <a:latin typeface="Microsoft Sans Serif"/>
              <a:cs typeface="Microsoft Sans Serif"/>
            </a:endParaRPr>
          </a:p>
        </p:txBody>
      </p:sp>
      <p:sp>
        <p:nvSpPr>
          <p:cNvPr id="3130" name="object 24">
            <a:extLst>
              <a:ext uri="{FF2B5EF4-FFF2-40B4-BE49-F238E27FC236}">
                <a16:creationId xmlns:a16="http://schemas.microsoft.com/office/drawing/2014/main" id="{FAC715E8-FF82-51F6-F327-648F11D316F0}"/>
              </a:ext>
            </a:extLst>
          </p:cNvPr>
          <p:cNvSpPr txBox="1"/>
          <p:nvPr/>
        </p:nvSpPr>
        <p:spPr>
          <a:xfrm>
            <a:off x="9803492" y="5514336"/>
            <a:ext cx="272415" cy="252095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700">
              <a:spcBef>
                <a:spcPts val="50"/>
              </a:spcBef>
            </a:pPr>
            <a:r>
              <a:rPr sz="1400" spc="-5" dirty="0">
                <a:solidFill>
                  <a:prstClr val="black"/>
                </a:solidFill>
                <a:latin typeface="Microsoft Sans Serif"/>
                <a:cs typeface="Microsoft Sans Serif"/>
              </a:rPr>
              <a:t>6.4</a:t>
            </a:r>
            <a:endParaRPr sz="1400">
              <a:solidFill>
                <a:prstClr val="black"/>
              </a:solidFill>
              <a:latin typeface="Microsoft Sans Serif"/>
              <a:cs typeface="Microsoft Sans Serif"/>
            </a:endParaRPr>
          </a:p>
        </p:txBody>
      </p:sp>
    </p:spTree>
    <p:extLst>
      <p:ext uri="{BB962C8B-B14F-4D97-AF65-F5344CB8AC3E}">
        <p14:creationId xmlns:p14="http://schemas.microsoft.com/office/powerpoint/2010/main" val="3816403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26" grpId="0" animBg="1"/>
      <p:bldP spid="3113" grpId="0"/>
      <p:bldP spid="3116" grpId="0" animBg="1"/>
      <p:bldP spid="3119" grpId="0"/>
      <p:bldP spid="3120" grpId="0"/>
      <p:bldP spid="3121" grpId="0"/>
      <p:bldP spid="3124" grpId="0"/>
      <p:bldP spid="3125" grpId="0"/>
      <p:bldP spid="3127" grpId="0"/>
      <p:bldP spid="3128" grpId="0"/>
      <p:bldP spid="3129" grpId="0"/>
      <p:bldP spid="313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>
            <a:cxnSpLocks/>
          </p:cNvCxnSpPr>
          <p:nvPr/>
        </p:nvCxnSpPr>
        <p:spPr>
          <a:xfrm>
            <a:off x="0" y="1054167"/>
            <a:ext cx="12192000" cy="0"/>
          </a:xfrm>
          <a:prstGeom prst="line">
            <a:avLst/>
          </a:prstGeom>
          <a:ln w="19050">
            <a:solidFill>
              <a:srgbClr val="BF57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3">
            <a:extLst>
              <a:ext uri="{FF2B5EF4-FFF2-40B4-BE49-F238E27FC236}">
                <a16:creationId xmlns:a16="http://schemas.microsoft.com/office/drawing/2014/main" id="{FCAF57EB-3D10-C993-E3D8-E1B965F82382}"/>
              </a:ext>
            </a:extLst>
          </p:cNvPr>
          <p:cNvSpPr txBox="1">
            <a:spLocks/>
          </p:cNvSpPr>
          <p:nvPr/>
        </p:nvSpPr>
        <p:spPr>
          <a:xfrm>
            <a:off x="164125" y="39407"/>
            <a:ext cx="12027875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baseline="0">
                <a:solidFill>
                  <a:srgbClr val="A7934B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BF5700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Constraints For Frequency Selection</a:t>
            </a:r>
          </a:p>
        </p:txBody>
      </p:sp>
      <p:sp>
        <p:nvSpPr>
          <p:cNvPr id="3126" name="TextBox 3125">
            <a:extLst>
              <a:ext uri="{FF2B5EF4-FFF2-40B4-BE49-F238E27FC236}">
                <a16:creationId xmlns:a16="http://schemas.microsoft.com/office/drawing/2014/main" id="{EFB170C6-CA97-511E-B94A-62D4D0A159F1}"/>
              </a:ext>
            </a:extLst>
          </p:cNvPr>
          <p:cNvSpPr txBox="1"/>
          <p:nvPr/>
        </p:nvSpPr>
        <p:spPr>
          <a:xfrm>
            <a:off x="-885" y="6126614"/>
            <a:ext cx="12192883" cy="731520"/>
          </a:xfrm>
          <a:prstGeom prst="rect">
            <a:avLst/>
          </a:prstGeom>
          <a:solidFill>
            <a:srgbClr val="BF5700"/>
          </a:solidFill>
        </p:spPr>
        <p:txBody>
          <a:bodyPr wrap="square" rtlCol="0">
            <a:noAutofit/>
          </a:bodyPr>
          <a:lstStyle/>
          <a:p>
            <a:pPr marL="0" marR="0" lvl="0" indent="0" algn="ctr" defTabSz="10912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Frequency</a:t>
            </a:r>
            <a:r>
              <a:rPr kumimoji="0" lang="en-US" sz="2400" b="0" i="0" u="none" strike="noStrike" kern="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calibration is non-trivial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108" name="object 4">
            <a:extLst>
              <a:ext uri="{FF2B5EF4-FFF2-40B4-BE49-F238E27FC236}">
                <a16:creationId xmlns:a16="http://schemas.microsoft.com/office/drawing/2014/main" id="{84470C86-F446-2802-1294-AB809337DC10}"/>
              </a:ext>
            </a:extLst>
          </p:cNvPr>
          <p:cNvSpPr txBox="1"/>
          <p:nvPr/>
        </p:nvSpPr>
        <p:spPr>
          <a:xfrm>
            <a:off x="164124" y="1183354"/>
            <a:ext cx="11418275" cy="2105062"/>
          </a:xfrm>
          <a:prstGeom prst="rect">
            <a:avLst/>
          </a:prstGeom>
        </p:spPr>
        <p:txBody>
          <a:bodyPr vert="horz" wrap="square" lIns="0" tIns="52704" rIns="0" bIns="0" rtlCol="0">
            <a:spAutoFit/>
          </a:bodyPr>
          <a:lstStyle/>
          <a:p>
            <a:pPr marL="335915" marR="0" lvl="0" indent="-285750" algn="l" defTabSz="914400" rtl="0" eaLnBrk="1" fontAlgn="auto" latinLnBrk="0" hangingPunct="1">
              <a:lnSpc>
                <a:spcPct val="100000"/>
              </a:lnSpc>
              <a:spcBef>
                <a:spcPts val="414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379730" algn="l"/>
                <a:tab pos="380365" algn="l"/>
              </a:tabLst>
              <a:defRPr/>
            </a:pPr>
            <a:r>
              <a:rPr kumimoji="0" lang="en-US" sz="2400" b="0" i="0" u="none" strike="noStrike" kern="1200" cap="none" spc="25" normalizeH="0" baseline="0" noProof="0" dirty="0">
                <a:ln>
                  <a:noFill/>
                </a:ln>
                <a:solidFill>
                  <a:srgbClr val="579C41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To</a:t>
            </a:r>
            <a:r>
              <a:rPr kumimoji="0" lang="en-US" sz="2400" b="0" i="0" u="none" strike="noStrike" kern="1200" cap="none" spc="25" normalizeH="0" noProof="0" dirty="0">
                <a:ln>
                  <a:noFill/>
                </a:ln>
                <a:solidFill>
                  <a:srgbClr val="579C41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lang="en-US" sz="2400" spc="25" dirty="0">
                <a:solidFill>
                  <a:srgbClr val="579C41">
                    <a:lumMod val="50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enable high fidelities, idle and interaction frequencies</a:t>
            </a:r>
          </a:p>
          <a:p>
            <a:pPr marL="793115" lvl="1" indent="-285750">
              <a:spcBef>
                <a:spcPts val="414"/>
              </a:spcBef>
              <a:buFont typeface="Arial" panose="020B0604020202020204" pitchFamily="34" charset="0"/>
              <a:buChar char="•"/>
              <a:tabLst>
                <a:tab pos="379730" algn="l"/>
                <a:tab pos="380365" algn="l"/>
              </a:tabLst>
            </a:pPr>
            <a:r>
              <a:rPr kumimoji="0" lang="en-US" sz="2400" b="0" i="0" u="none" strike="noStrike" kern="1200" cap="none" spc="-15" normalizeH="0" baseline="0" noProof="0" dirty="0">
                <a:ln>
                  <a:noFill/>
                </a:ln>
                <a:solidFill>
                  <a:srgbClr val="579C41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Must avoid TLS during idles</a:t>
            </a:r>
          </a:p>
          <a:p>
            <a:pPr marL="793115" lvl="1" indent="-285750">
              <a:spcBef>
                <a:spcPts val="414"/>
              </a:spcBef>
              <a:buFont typeface="Arial" panose="020B0604020202020204" pitchFamily="34" charset="0"/>
              <a:buChar char="•"/>
              <a:tabLst>
                <a:tab pos="379730" algn="l"/>
                <a:tab pos="380365" algn="l"/>
              </a:tabLst>
            </a:pPr>
            <a:r>
              <a:rPr lang="en-US" sz="2400" spc="-15" noProof="0" dirty="0">
                <a:solidFill>
                  <a:srgbClr val="579C41">
                    <a:lumMod val="50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Must avoid TLS during interactions</a:t>
            </a:r>
          </a:p>
          <a:p>
            <a:pPr marL="793115" lvl="1" indent="-285750">
              <a:spcBef>
                <a:spcPts val="414"/>
              </a:spcBef>
              <a:buFont typeface="Arial" panose="020B0604020202020204" pitchFamily="34" charset="0"/>
              <a:buChar char="•"/>
              <a:tabLst>
                <a:tab pos="379730" algn="l"/>
                <a:tab pos="380365" algn="l"/>
              </a:tabLst>
            </a:pPr>
            <a:r>
              <a:rPr kumimoji="0" lang="en-US" sz="2400" b="0" i="0" u="none" strike="noStrike" kern="1200" cap="none" spc="-15" normalizeH="0" baseline="0" dirty="0">
                <a:ln>
                  <a:noFill/>
                </a:ln>
                <a:solidFill>
                  <a:srgbClr val="579C41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Must</a:t>
            </a:r>
            <a:r>
              <a:rPr kumimoji="0" lang="en-US" sz="2400" b="0" i="0" u="none" strike="noStrike" kern="1200" cap="none" spc="-15" normalizeH="0" dirty="0">
                <a:ln>
                  <a:noFill/>
                </a:ln>
                <a:solidFill>
                  <a:srgbClr val="579C41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detune neighbor qubits during interactions</a:t>
            </a:r>
          </a:p>
          <a:p>
            <a:pPr marL="793115" lvl="1" indent="-285750">
              <a:spcBef>
                <a:spcPts val="414"/>
              </a:spcBef>
              <a:buFont typeface="Arial" panose="020B0604020202020204" pitchFamily="34" charset="0"/>
              <a:buChar char="•"/>
              <a:tabLst>
                <a:tab pos="379730" algn="l"/>
                <a:tab pos="380365" algn="l"/>
              </a:tabLst>
            </a:pPr>
            <a:r>
              <a:rPr lang="en-US" sz="2400" spc="-15" dirty="0">
                <a:solidFill>
                  <a:srgbClr val="579C41">
                    <a:lumMod val="50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And many more…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srgbClr val="579C41">
                  <a:lumMod val="50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grpSp>
        <p:nvGrpSpPr>
          <p:cNvPr id="12" name="object 9">
            <a:extLst>
              <a:ext uri="{FF2B5EF4-FFF2-40B4-BE49-F238E27FC236}">
                <a16:creationId xmlns:a16="http://schemas.microsoft.com/office/drawing/2014/main" id="{B1A72210-0C93-69CB-A195-6DF1607E25F7}"/>
              </a:ext>
            </a:extLst>
          </p:cNvPr>
          <p:cNvGrpSpPr/>
          <p:nvPr/>
        </p:nvGrpSpPr>
        <p:grpSpPr>
          <a:xfrm>
            <a:off x="809446" y="3709546"/>
            <a:ext cx="2562860" cy="1878330"/>
            <a:chOff x="6161899" y="2734749"/>
            <a:chExt cx="2562860" cy="1878330"/>
          </a:xfrm>
        </p:grpSpPr>
        <p:pic>
          <p:nvPicPr>
            <p:cNvPr id="13" name="object 10">
              <a:extLst>
                <a:ext uri="{FF2B5EF4-FFF2-40B4-BE49-F238E27FC236}">
                  <a16:creationId xmlns:a16="http://schemas.microsoft.com/office/drawing/2014/main" id="{F86C35B7-1A11-419A-4176-83D9918EAE30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61899" y="2734749"/>
              <a:ext cx="2562283" cy="1878074"/>
            </a:xfrm>
            <a:prstGeom prst="rect">
              <a:avLst/>
            </a:prstGeom>
          </p:spPr>
        </p:pic>
        <p:sp>
          <p:nvSpPr>
            <p:cNvPr id="14" name="object 11">
              <a:extLst>
                <a:ext uri="{FF2B5EF4-FFF2-40B4-BE49-F238E27FC236}">
                  <a16:creationId xmlns:a16="http://schemas.microsoft.com/office/drawing/2014/main" id="{4ED0D4AF-D779-799C-4E80-DF84407B574F}"/>
                </a:ext>
              </a:extLst>
            </p:cNvPr>
            <p:cNvSpPr/>
            <p:nvPr/>
          </p:nvSpPr>
          <p:spPr>
            <a:xfrm>
              <a:off x="6852192" y="2744524"/>
              <a:ext cx="0" cy="1814195"/>
            </a:xfrm>
            <a:custGeom>
              <a:avLst/>
              <a:gdLst/>
              <a:ahLst/>
              <a:cxnLst/>
              <a:rect l="l" t="t" r="r" b="b"/>
              <a:pathLst>
                <a:path h="1814195">
                  <a:moveTo>
                    <a:pt x="0" y="0"/>
                  </a:moveTo>
                  <a:lnTo>
                    <a:pt x="0" y="1814099"/>
                  </a:lnTo>
                </a:path>
              </a:pathLst>
            </a:custGeom>
            <a:ln w="38099">
              <a:solidFill>
                <a:schemeClr val="tx2">
                  <a:lumMod val="10000"/>
                </a:schemeClr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15" name="object 12">
            <a:extLst>
              <a:ext uri="{FF2B5EF4-FFF2-40B4-BE49-F238E27FC236}">
                <a16:creationId xmlns:a16="http://schemas.microsoft.com/office/drawing/2014/main" id="{8EF49E71-B74B-47A5-7F94-9C08643261B5}"/>
              </a:ext>
            </a:extLst>
          </p:cNvPr>
          <p:cNvSpPr txBox="1"/>
          <p:nvPr/>
        </p:nvSpPr>
        <p:spPr>
          <a:xfrm>
            <a:off x="477329" y="3232199"/>
            <a:ext cx="300355" cy="2402840"/>
          </a:xfrm>
          <a:prstGeom prst="rect">
            <a:avLst/>
          </a:prstGeom>
        </p:spPr>
        <p:txBody>
          <a:bodyPr vert="vert270" wrap="square" lIns="0" tIns="6350" rIns="0" bIns="0" rtlCol="0">
            <a:spAutoFit/>
          </a:bodyPr>
          <a:lstStyle/>
          <a:p>
            <a:pPr marL="12700">
              <a:spcBef>
                <a:spcPts val="50"/>
              </a:spcBef>
            </a:pPr>
            <a:r>
              <a:rPr sz="1400" spc="-70" dirty="0">
                <a:solidFill>
                  <a:prstClr val="black"/>
                </a:solidFill>
                <a:latin typeface="Microsoft Sans Serif"/>
                <a:cs typeface="Microsoft Sans Serif"/>
              </a:rPr>
              <a:t>0</a:t>
            </a:r>
            <a:r>
              <a:rPr sz="1400" spc="254" dirty="0">
                <a:solidFill>
                  <a:prstClr val="black"/>
                </a:solidFill>
                <a:latin typeface="Microsoft Sans Serif"/>
                <a:cs typeface="Microsoft Sans Serif"/>
              </a:rPr>
              <a:t>       </a:t>
            </a:r>
            <a:r>
              <a:rPr sz="1400" i="1" spc="-130" dirty="0">
                <a:solidFill>
                  <a:prstClr val="black"/>
                </a:solidFill>
                <a:latin typeface="Arial"/>
                <a:cs typeface="Arial"/>
              </a:rPr>
              <a:t>T</a:t>
            </a:r>
            <a:r>
              <a:rPr sz="1350" spc="-195" baseline="-33950" dirty="0">
                <a:solidFill>
                  <a:prstClr val="black"/>
                </a:solidFill>
                <a:latin typeface="Microsoft Sans Serif"/>
                <a:cs typeface="Microsoft Sans Serif"/>
              </a:rPr>
              <a:t>1</a:t>
            </a:r>
            <a:r>
              <a:rPr sz="900" spc="120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1400" spc="-55" dirty="0">
                <a:solidFill>
                  <a:prstClr val="black"/>
                </a:solidFill>
                <a:latin typeface="Microsoft Sans Serif"/>
                <a:cs typeface="Microsoft Sans Serif"/>
              </a:rPr>
              <a:t>(μs)</a:t>
            </a:r>
            <a:r>
              <a:rPr sz="1400" spc="265" dirty="0">
                <a:solidFill>
                  <a:prstClr val="black"/>
                </a:solidFill>
                <a:latin typeface="Microsoft Sans Serif"/>
                <a:cs typeface="Microsoft Sans Serif"/>
              </a:rPr>
              <a:t>       </a:t>
            </a:r>
            <a:r>
              <a:rPr sz="1400" spc="270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1400" spc="-70" dirty="0">
                <a:solidFill>
                  <a:prstClr val="black"/>
                </a:solidFill>
                <a:latin typeface="Microsoft Sans Serif"/>
                <a:cs typeface="Microsoft Sans Serif"/>
              </a:rPr>
              <a:t>50          </a:t>
            </a:r>
            <a:endParaRPr sz="1400">
              <a:solidFill>
                <a:prstClr val="black"/>
              </a:solidFill>
              <a:latin typeface="Microsoft Sans Serif"/>
              <a:cs typeface="Microsoft Sans Serif"/>
            </a:endParaRPr>
          </a:p>
        </p:txBody>
      </p:sp>
      <p:sp>
        <p:nvSpPr>
          <p:cNvPr id="16" name="object 16">
            <a:extLst>
              <a:ext uri="{FF2B5EF4-FFF2-40B4-BE49-F238E27FC236}">
                <a16:creationId xmlns:a16="http://schemas.microsoft.com/office/drawing/2014/main" id="{D78F9F75-3762-F05D-A555-9513DA9FB39E}"/>
              </a:ext>
            </a:extLst>
          </p:cNvPr>
          <p:cNvSpPr txBox="1"/>
          <p:nvPr/>
        </p:nvSpPr>
        <p:spPr>
          <a:xfrm>
            <a:off x="839909" y="5662939"/>
            <a:ext cx="273685" cy="252095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700">
              <a:spcBef>
                <a:spcPts val="50"/>
              </a:spcBef>
            </a:pPr>
            <a:r>
              <a:rPr sz="1400" dirty="0">
                <a:solidFill>
                  <a:prstClr val="black"/>
                </a:solidFill>
                <a:latin typeface="Microsoft Sans Serif"/>
                <a:cs typeface="Microsoft Sans Serif"/>
              </a:rPr>
              <a:t>5.4</a:t>
            </a:r>
            <a:endParaRPr sz="1400">
              <a:solidFill>
                <a:prstClr val="black"/>
              </a:solidFill>
              <a:latin typeface="Microsoft Sans Serif"/>
              <a:cs typeface="Microsoft Sans Serif"/>
            </a:endParaRPr>
          </a:p>
        </p:txBody>
      </p:sp>
      <p:sp>
        <p:nvSpPr>
          <p:cNvPr id="17" name="object 17">
            <a:extLst>
              <a:ext uri="{FF2B5EF4-FFF2-40B4-BE49-F238E27FC236}">
                <a16:creationId xmlns:a16="http://schemas.microsoft.com/office/drawing/2014/main" id="{C7FB7AB0-5FF4-29F9-C324-33EBF1A773F5}"/>
              </a:ext>
            </a:extLst>
          </p:cNvPr>
          <p:cNvSpPr txBox="1"/>
          <p:nvPr/>
        </p:nvSpPr>
        <p:spPr>
          <a:xfrm>
            <a:off x="1393022" y="5662930"/>
            <a:ext cx="1393190" cy="252095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700">
              <a:spcBef>
                <a:spcPts val="50"/>
              </a:spcBef>
            </a:pPr>
            <a:r>
              <a:rPr sz="1400" dirty="0">
                <a:solidFill>
                  <a:prstClr val="black"/>
                </a:solidFill>
                <a:latin typeface="Microsoft Sans Serif"/>
                <a:cs typeface="Microsoft Sans Serif"/>
              </a:rPr>
              <a:t>Frequency</a:t>
            </a:r>
            <a:r>
              <a:rPr sz="1400" spc="-45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prstClr val="black"/>
                </a:solidFill>
                <a:latin typeface="Microsoft Sans Serif"/>
                <a:cs typeface="Microsoft Sans Serif"/>
              </a:rPr>
              <a:t>(GHz)</a:t>
            </a:r>
            <a:endParaRPr sz="1400">
              <a:solidFill>
                <a:prstClr val="black"/>
              </a:solidFill>
              <a:latin typeface="Microsoft Sans Serif"/>
              <a:cs typeface="Microsoft Sans Serif"/>
            </a:endParaRPr>
          </a:p>
        </p:txBody>
      </p:sp>
      <p:sp>
        <p:nvSpPr>
          <p:cNvPr id="18" name="object 18">
            <a:extLst>
              <a:ext uri="{FF2B5EF4-FFF2-40B4-BE49-F238E27FC236}">
                <a16:creationId xmlns:a16="http://schemas.microsoft.com/office/drawing/2014/main" id="{800F4AA4-3FBB-3E68-64D0-283D2556B4EC}"/>
              </a:ext>
            </a:extLst>
          </p:cNvPr>
          <p:cNvSpPr txBox="1"/>
          <p:nvPr/>
        </p:nvSpPr>
        <p:spPr>
          <a:xfrm>
            <a:off x="3148862" y="5662939"/>
            <a:ext cx="272415" cy="252095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700">
              <a:spcBef>
                <a:spcPts val="50"/>
              </a:spcBef>
            </a:pPr>
            <a:r>
              <a:rPr sz="1400" spc="-5" dirty="0">
                <a:solidFill>
                  <a:prstClr val="black"/>
                </a:solidFill>
                <a:latin typeface="Microsoft Sans Serif"/>
                <a:cs typeface="Microsoft Sans Serif"/>
              </a:rPr>
              <a:t>6.4</a:t>
            </a:r>
            <a:endParaRPr sz="1400">
              <a:solidFill>
                <a:prstClr val="black"/>
              </a:solidFill>
              <a:latin typeface="Microsoft Sans Serif"/>
              <a:cs typeface="Microsoft Sans Serif"/>
            </a:endParaRPr>
          </a:p>
        </p:txBody>
      </p:sp>
      <p:sp>
        <p:nvSpPr>
          <p:cNvPr id="19" name="object 14">
            <a:extLst>
              <a:ext uri="{FF2B5EF4-FFF2-40B4-BE49-F238E27FC236}">
                <a16:creationId xmlns:a16="http://schemas.microsoft.com/office/drawing/2014/main" id="{DEC3CA12-5EE0-5928-1CF9-4F75F7CB7C15}"/>
              </a:ext>
            </a:extLst>
          </p:cNvPr>
          <p:cNvSpPr txBox="1"/>
          <p:nvPr/>
        </p:nvSpPr>
        <p:spPr>
          <a:xfrm>
            <a:off x="1590830" y="3697227"/>
            <a:ext cx="3917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15" dirty="0">
                <a:solidFill>
                  <a:srgbClr val="FF0000"/>
                </a:solidFill>
                <a:latin typeface="Microsoft Sans Serif"/>
                <a:cs typeface="Microsoft Sans Serif"/>
              </a:rPr>
              <a:t>idle</a:t>
            </a:r>
            <a:endParaRPr>
              <a:solidFill>
                <a:prstClr val="black"/>
              </a:solidFill>
              <a:latin typeface="Microsoft Sans Serif"/>
              <a:cs typeface="Microsoft Sans Serif"/>
            </a:endParaRPr>
          </a:p>
        </p:txBody>
      </p:sp>
      <p:sp>
        <p:nvSpPr>
          <p:cNvPr id="20" name="object 11">
            <a:extLst>
              <a:ext uri="{FF2B5EF4-FFF2-40B4-BE49-F238E27FC236}">
                <a16:creationId xmlns:a16="http://schemas.microsoft.com/office/drawing/2014/main" id="{7B8B17E2-F6B8-E3D3-1F29-5A31D6CBECCB}"/>
              </a:ext>
            </a:extLst>
          </p:cNvPr>
          <p:cNvSpPr/>
          <p:nvPr/>
        </p:nvSpPr>
        <p:spPr>
          <a:xfrm>
            <a:off x="1499739" y="3719321"/>
            <a:ext cx="0" cy="1814195"/>
          </a:xfrm>
          <a:custGeom>
            <a:avLst/>
            <a:gdLst/>
            <a:ahLst/>
            <a:cxnLst/>
            <a:rect l="l" t="t" r="r" b="b"/>
            <a:pathLst>
              <a:path h="1814195">
                <a:moveTo>
                  <a:pt x="0" y="0"/>
                </a:moveTo>
                <a:lnTo>
                  <a:pt x="0" y="1814099"/>
                </a:lnTo>
              </a:path>
            </a:pathLst>
          </a:custGeom>
          <a:ln w="3809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21" name="object 12">
            <a:extLst>
              <a:ext uri="{FF2B5EF4-FFF2-40B4-BE49-F238E27FC236}">
                <a16:creationId xmlns:a16="http://schemas.microsoft.com/office/drawing/2014/main" id="{C3C216FF-34E5-35F4-1A07-697B345D6D9C}"/>
              </a:ext>
            </a:extLst>
          </p:cNvPr>
          <p:cNvSpPr txBox="1"/>
          <p:nvPr/>
        </p:nvSpPr>
        <p:spPr>
          <a:xfrm>
            <a:off x="2924605" y="3697227"/>
            <a:ext cx="3917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5" dirty="0">
                <a:solidFill>
                  <a:srgbClr val="6AA84F"/>
                </a:solidFill>
                <a:latin typeface="Microsoft Sans Serif"/>
                <a:cs typeface="Microsoft Sans Serif"/>
              </a:rPr>
              <a:t>idle</a:t>
            </a:r>
            <a:endParaRPr sz="1800" dirty="0">
              <a:latin typeface="Microsoft Sans Serif"/>
              <a:cs typeface="Microsoft Sans Serif"/>
            </a:endParaRPr>
          </a:p>
        </p:txBody>
      </p:sp>
      <p:sp>
        <p:nvSpPr>
          <p:cNvPr id="22" name="object 11">
            <a:extLst>
              <a:ext uri="{FF2B5EF4-FFF2-40B4-BE49-F238E27FC236}">
                <a16:creationId xmlns:a16="http://schemas.microsoft.com/office/drawing/2014/main" id="{C9261B54-5730-9934-4645-5A68ED4984F5}"/>
              </a:ext>
            </a:extLst>
          </p:cNvPr>
          <p:cNvSpPr/>
          <p:nvPr/>
        </p:nvSpPr>
        <p:spPr>
          <a:xfrm>
            <a:off x="2880360" y="3719321"/>
            <a:ext cx="0" cy="1814195"/>
          </a:xfrm>
          <a:custGeom>
            <a:avLst/>
            <a:gdLst/>
            <a:ahLst/>
            <a:cxnLst/>
            <a:rect l="l" t="t" r="r" b="b"/>
            <a:pathLst>
              <a:path h="1814195">
                <a:moveTo>
                  <a:pt x="0" y="0"/>
                </a:moveTo>
                <a:lnTo>
                  <a:pt x="0" y="1814099"/>
                </a:lnTo>
              </a:path>
            </a:pathLst>
          </a:custGeom>
          <a:ln w="38099">
            <a:solidFill>
              <a:srgbClr val="6AA84F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grpSp>
        <p:nvGrpSpPr>
          <p:cNvPr id="39" name="object 3">
            <a:extLst>
              <a:ext uri="{FF2B5EF4-FFF2-40B4-BE49-F238E27FC236}">
                <a16:creationId xmlns:a16="http://schemas.microsoft.com/office/drawing/2014/main" id="{79DAC5BF-1CE0-3411-6AC7-F1E815016DBE}"/>
              </a:ext>
            </a:extLst>
          </p:cNvPr>
          <p:cNvGrpSpPr/>
          <p:nvPr/>
        </p:nvGrpSpPr>
        <p:grpSpPr>
          <a:xfrm>
            <a:off x="8989150" y="1460307"/>
            <a:ext cx="2562860" cy="3850004"/>
            <a:chOff x="6161899" y="762847"/>
            <a:chExt cx="2562860" cy="3850004"/>
          </a:xfrm>
        </p:grpSpPr>
        <p:pic>
          <p:nvPicPr>
            <p:cNvPr id="40" name="object 4">
              <a:extLst>
                <a:ext uri="{FF2B5EF4-FFF2-40B4-BE49-F238E27FC236}">
                  <a16:creationId xmlns:a16="http://schemas.microsoft.com/office/drawing/2014/main" id="{F5E9F457-38BF-53F8-8787-3DEDEFFBE736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61899" y="2734749"/>
              <a:ext cx="2562283" cy="1878074"/>
            </a:xfrm>
            <a:prstGeom prst="rect">
              <a:avLst/>
            </a:prstGeom>
          </p:spPr>
        </p:pic>
        <p:sp>
          <p:nvSpPr>
            <p:cNvPr id="41" name="object 5">
              <a:extLst>
                <a:ext uri="{FF2B5EF4-FFF2-40B4-BE49-F238E27FC236}">
                  <a16:creationId xmlns:a16="http://schemas.microsoft.com/office/drawing/2014/main" id="{B613C166-129E-4A1A-C4C4-CE81ADB29371}"/>
                </a:ext>
              </a:extLst>
            </p:cNvPr>
            <p:cNvSpPr/>
            <p:nvPr/>
          </p:nvSpPr>
          <p:spPr>
            <a:xfrm>
              <a:off x="6364038" y="2744524"/>
              <a:ext cx="0" cy="1814195"/>
            </a:xfrm>
            <a:custGeom>
              <a:avLst/>
              <a:gdLst/>
              <a:ahLst/>
              <a:cxnLst/>
              <a:rect l="l" t="t" r="r" b="b"/>
              <a:pathLst>
                <a:path h="1814195">
                  <a:moveTo>
                    <a:pt x="0" y="0"/>
                  </a:moveTo>
                  <a:lnTo>
                    <a:pt x="0" y="1814099"/>
                  </a:lnTo>
                </a:path>
              </a:pathLst>
            </a:custGeom>
            <a:ln w="3809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pic>
          <p:nvPicPr>
            <p:cNvPr id="42" name="object 6">
              <a:extLst>
                <a:ext uri="{FF2B5EF4-FFF2-40B4-BE49-F238E27FC236}">
                  <a16:creationId xmlns:a16="http://schemas.microsoft.com/office/drawing/2014/main" id="{D6B3B6F3-5510-68CF-77AA-91EB12D6E6F6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161899" y="769575"/>
              <a:ext cx="2524351" cy="1884025"/>
            </a:xfrm>
            <a:prstGeom prst="rect">
              <a:avLst/>
            </a:prstGeom>
          </p:spPr>
        </p:pic>
        <p:sp>
          <p:nvSpPr>
            <p:cNvPr id="43" name="object 7">
              <a:extLst>
                <a:ext uri="{FF2B5EF4-FFF2-40B4-BE49-F238E27FC236}">
                  <a16:creationId xmlns:a16="http://schemas.microsoft.com/office/drawing/2014/main" id="{FA832A41-EDF7-F26C-13E9-B447985576C1}"/>
                </a:ext>
              </a:extLst>
            </p:cNvPr>
            <p:cNvSpPr/>
            <p:nvPr/>
          </p:nvSpPr>
          <p:spPr>
            <a:xfrm>
              <a:off x="7566574" y="781897"/>
              <a:ext cx="297180" cy="3794125"/>
            </a:xfrm>
            <a:custGeom>
              <a:avLst/>
              <a:gdLst/>
              <a:ahLst/>
              <a:cxnLst/>
              <a:rect l="l" t="t" r="r" b="b"/>
              <a:pathLst>
                <a:path w="297179" h="3794125">
                  <a:moveTo>
                    <a:pt x="296699" y="0"/>
                  </a:moveTo>
                  <a:lnTo>
                    <a:pt x="296699" y="1814100"/>
                  </a:lnTo>
                </a:path>
                <a:path w="297179" h="3794125">
                  <a:moveTo>
                    <a:pt x="0" y="0"/>
                  </a:moveTo>
                  <a:lnTo>
                    <a:pt x="0" y="3793799"/>
                  </a:lnTo>
                </a:path>
              </a:pathLst>
            </a:custGeom>
            <a:ln w="3809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44" name="object 8">
            <a:extLst>
              <a:ext uri="{FF2B5EF4-FFF2-40B4-BE49-F238E27FC236}">
                <a16:creationId xmlns:a16="http://schemas.microsoft.com/office/drawing/2014/main" id="{E8491BF7-D4C0-F60B-39DA-8A30B3ABAC4F}"/>
              </a:ext>
            </a:extLst>
          </p:cNvPr>
          <p:cNvSpPr txBox="1"/>
          <p:nvPr/>
        </p:nvSpPr>
        <p:spPr>
          <a:xfrm>
            <a:off x="8657033" y="938712"/>
            <a:ext cx="300355" cy="4418965"/>
          </a:xfrm>
          <a:prstGeom prst="rect">
            <a:avLst/>
          </a:prstGeom>
        </p:spPr>
        <p:txBody>
          <a:bodyPr vert="vert270" wrap="square" lIns="0" tIns="6350" rIns="0" bIns="0" rtlCol="0">
            <a:spAutoFit/>
          </a:bodyPr>
          <a:lstStyle/>
          <a:p>
            <a:pPr marL="12700">
              <a:spcBef>
                <a:spcPts val="50"/>
              </a:spcBef>
            </a:pPr>
            <a:r>
              <a:rPr sz="1400" spc="-70" dirty="0">
                <a:solidFill>
                  <a:prstClr val="black"/>
                </a:solidFill>
                <a:latin typeface="Microsoft Sans Serif"/>
                <a:cs typeface="Microsoft Sans Serif"/>
              </a:rPr>
              <a:t>0</a:t>
            </a:r>
            <a:r>
              <a:rPr sz="1400" spc="254" dirty="0">
                <a:solidFill>
                  <a:prstClr val="black"/>
                </a:solidFill>
                <a:latin typeface="Microsoft Sans Serif"/>
                <a:cs typeface="Microsoft Sans Serif"/>
              </a:rPr>
              <a:t>       </a:t>
            </a:r>
            <a:r>
              <a:rPr sz="1400" i="1" spc="-130" dirty="0">
                <a:solidFill>
                  <a:prstClr val="black"/>
                </a:solidFill>
                <a:latin typeface="Arial"/>
                <a:cs typeface="Arial"/>
              </a:rPr>
              <a:t>T</a:t>
            </a:r>
            <a:r>
              <a:rPr sz="1350" spc="-195" baseline="-33950" dirty="0">
                <a:solidFill>
                  <a:prstClr val="black"/>
                </a:solidFill>
                <a:latin typeface="Microsoft Sans Serif"/>
                <a:cs typeface="Microsoft Sans Serif"/>
              </a:rPr>
              <a:t>1</a:t>
            </a:r>
            <a:r>
              <a:rPr sz="900" spc="114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1400" spc="-45" dirty="0">
                <a:solidFill>
                  <a:prstClr val="black"/>
                </a:solidFill>
                <a:latin typeface="Microsoft Sans Serif"/>
                <a:cs typeface="Microsoft Sans Serif"/>
              </a:rPr>
              <a:t>(μs)</a:t>
            </a:r>
            <a:r>
              <a:rPr sz="1400" spc="365" dirty="0">
                <a:solidFill>
                  <a:prstClr val="black"/>
                </a:solidFill>
                <a:latin typeface="Microsoft Sans Serif"/>
                <a:cs typeface="Microsoft Sans Serif"/>
              </a:rPr>
              <a:t>       </a:t>
            </a:r>
            <a:r>
              <a:rPr sz="1400" spc="-60" dirty="0">
                <a:solidFill>
                  <a:prstClr val="black"/>
                </a:solidFill>
                <a:latin typeface="Microsoft Sans Serif"/>
                <a:cs typeface="Microsoft Sans Serif"/>
              </a:rPr>
              <a:t>50</a:t>
            </a:r>
            <a:r>
              <a:rPr sz="1400" spc="409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1400" spc="-540" dirty="0">
                <a:solidFill>
                  <a:prstClr val="black"/>
                </a:solidFill>
                <a:latin typeface="Microsoft Sans Serif"/>
                <a:cs typeface="Microsoft Sans Serif"/>
              </a:rPr>
              <a:t>0</a:t>
            </a:r>
            <a:r>
              <a:rPr sz="1400" spc="4500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1400" i="1" spc="-130" dirty="0">
                <a:solidFill>
                  <a:prstClr val="black"/>
                </a:solidFill>
                <a:latin typeface="Arial"/>
                <a:cs typeface="Arial"/>
              </a:rPr>
              <a:t>T</a:t>
            </a:r>
            <a:r>
              <a:rPr sz="1350" spc="-195" baseline="-33950" dirty="0">
                <a:solidFill>
                  <a:prstClr val="black"/>
                </a:solidFill>
                <a:latin typeface="Microsoft Sans Serif"/>
                <a:cs typeface="Microsoft Sans Serif"/>
              </a:rPr>
              <a:t>1</a:t>
            </a:r>
            <a:r>
              <a:rPr sz="900" spc="125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1400" spc="-55" dirty="0">
                <a:solidFill>
                  <a:prstClr val="black"/>
                </a:solidFill>
                <a:latin typeface="Microsoft Sans Serif"/>
                <a:cs typeface="Microsoft Sans Serif"/>
              </a:rPr>
              <a:t>(μs)</a:t>
            </a:r>
            <a:r>
              <a:rPr sz="1400" spc="310" dirty="0">
                <a:solidFill>
                  <a:prstClr val="black"/>
                </a:solidFill>
                <a:latin typeface="Microsoft Sans Serif"/>
                <a:cs typeface="Microsoft Sans Serif"/>
              </a:rPr>
              <a:t>       </a:t>
            </a:r>
            <a:r>
              <a:rPr sz="1400" spc="-65" dirty="0">
                <a:solidFill>
                  <a:prstClr val="black"/>
                </a:solidFill>
                <a:latin typeface="Microsoft Sans Serif"/>
                <a:cs typeface="Microsoft Sans Serif"/>
              </a:rPr>
              <a:t>50          </a:t>
            </a:r>
            <a:endParaRPr sz="1400">
              <a:solidFill>
                <a:prstClr val="black"/>
              </a:solidFill>
              <a:latin typeface="Microsoft Sans Serif"/>
              <a:cs typeface="Microsoft Sans Serif"/>
            </a:endParaRPr>
          </a:p>
        </p:txBody>
      </p:sp>
      <p:sp>
        <p:nvSpPr>
          <p:cNvPr id="45" name="object 9">
            <a:extLst>
              <a:ext uri="{FF2B5EF4-FFF2-40B4-BE49-F238E27FC236}">
                <a16:creationId xmlns:a16="http://schemas.microsoft.com/office/drawing/2014/main" id="{CAFE92C9-C2AC-7B67-B0DC-51B67AAB035B}"/>
              </a:ext>
            </a:extLst>
          </p:cNvPr>
          <p:cNvSpPr txBox="1"/>
          <p:nvPr/>
        </p:nvSpPr>
        <p:spPr>
          <a:xfrm>
            <a:off x="10776680" y="1438691"/>
            <a:ext cx="3917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15" dirty="0">
                <a:solidFill>
                  <a:srgbClr val="FF0000"/>
                </a:solidFill>
                <a:latin typeface="Microsoft Sans Serif"/>
                <a:cs typeface="Microsoft Sans Serif"/>
              </a:rPr>
              <a:t>idle</a:t>
            </a:r>
            <a:endParaRPr>
              <a:solidFill>
                <a:prstClr val="black"/>
              </a:solidFill>
              <a:latin typeface="Microsoft Sans Serif"/>
              <a:cs typeface="Microsoft Sans Serif"/>
            </a:endParaRPr>
          </a:p>
        </p:txBody>
      </p:sp>
      <p:sp>
        <p:nvSpPr>
          <p:cNvPr id="46" name="object 10">
            <a:extLst>
              <a:ext uri="{FF2B5EF4-FFF2-40B4-BE49-F238E27FC236}">
                <a16:creationId xmlns:a16="http://schemas.microsoft.com/office/drawing/2014/main" id="{92B5C196-BC3D-A612-E05A-7ABFAC27F665}"/>
              </a:ext>
            </a:extLst>
          </p:cNvPr>
          <p:cNvSpPr txBox="1"/>
          <p:nvPr/>
        </p:nvSpPr>
        <p:spPr>
          <a:xfrm>
            <a:off x="9252680" y="4943891"/>
            <a:ext cx="3917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15" dirty="0">
                <a:solidFill>
                  <a:srgbClr val="FF0000"/>
                </a:solidFill>
                <a:latin typeface="Microsoft Sans Serif"/>
                <a:cs typeface="Microsoft Sans Serif"/>
              </a:rPr>
              <a:t>idle</a:t>
            </a:r>
            <a:endParaRPr>
              <a:solidFill>
                <a:prstClr val="black"/>
              </a:solidFill>
              <a:latin typeface="Microsoft Sans Serif"/>
              <a:cs typeface="Microsoft Sans Serif"/>
            </a:endParaRPr>
          </a:p>
        </p:txBody>
      </p:sp>
      <p:sp>
        <p:nvSpPr>
          <p:cNvPr id="47" name="object 20">
            <a:extLst>
              <a:ext uri="{FF2B5EF4-FFF2-40B4-BE49-F238E27FC236}">
                <a16:creationId xmlns:a16="http://schemas.microsoft.com/office/drawing/2014/main" id="{126B20FC-9461-2468-668E-0E0D7EF3D198}"/>
              </a:ext>
            </a:extLst>
          </p:cNvPr>
          <p:cNvSpPr txBox="1"/>
          <p:nvPr/>
        </p:nvSpPr>
        <p:spPr>
          <a:xfrm>
            <a:off x="9214700" y="3619816"/>
            <a:ext cx="11499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45" dirty="0">
                <a:solidFill>
                  <a:srgbClr val="FF0000"/>
                </a:solidFill>
                <a:latin typeface="Microsoft Sans Serif"/>
                <a:cs typeface="Microsoft Sans Serif"/>
              </a:rPr>
              <a:t>interaction</a:t>
            </a:r>
            <a:endParaRPr>
              <a:solidFill>
                <a:prstClr val="black"/>
              </a:solidFill>
              <a:latin typeface="Microsoft Sans Serif"/>
              <a:cs typeface="Microsoft Sans Serif"/>
            </a:endParaRPr>
          </a:p>
        </p:txBody>
      </p:sp>
      <p:grpSp>
        <p:nvGrpSpPr>
          <p:cNvPr id="48" name="object 21">
            <a:extLst>
              <a:ext uri="{FF2B5EF4-FFF2-40B4-BE49-F238E27FC236}">
                <a16:creationId xmlns:a16="http://schemas.microsoft.com/office/drawing/2014/main" id="{82EEC012-CE52-9E9D-3CF9-5AA488DAE4AF}"/>
              </a:ext>
            </a:extLst>
          </p:cNvPr>
          <p:cNvGrpSpPr/>
          <p:nvPr/>
        </p:nvGrpSpPr>
        <p:grpSpPr>
          <a:xfrm>
            <a:off x="9206951" y="3101219"/>
            <a:ext cx="1485900" cy="506095"/>
            <a:chOff x="6379700" y="2403759"/>
            <a:chExt cx="1485900" cy="506095"/>
          </a:xfrm>
        </p:grpSpPr>
        <p:pic>
          <p:nvPicPr>
            <p:cNvPr id="49" name="object 22">
              <a:extLst>
                <a:ext uri="{FF2B5EF4-FFF2-40B4-BE49-F238E27FC236}">
                  <a16:creationId xmlns:a16="http://schemas.microsoft.com/office/drawing/2014/main" id="{1095DA3D-43B4-4219-13B0-4115AC379FB6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622949" y="2403759"/>
              <a:ext cx="242075" cy="81980"/>
            </a:xfrm>
            <a:prstGeom prst="rect">
              <a:avLst/>
            </a:prstGeom>
          </p:spPr>
        </p:pic>
        <p:sp>
          <p:nvSpPr>
            <p:cNvPr id="50" name="object 23">
              <a:extLst>
                <a:ext uri="{FF2B5EF4-FFF2-40B4-BE49-F238E27FC236}">
                  <a16:creationId xmlns:a16="http://schemas.microsoft.com/office/drawing/2014/main" id="{34A5B42C-B1FD-6E9E-2929-1FB2F9D3CA66}"/>
                </a:ext>
              </a:extLst>
            </p:cNvPr>
            <p:cNvSpPr/>
            <p:nvPr/>
          </p:nvSpPr>
          <p:spPr>
            <a:xfrm>
              <a:off x="6379700" y="2868699"/>
              <a:ext cx="1066800" cy="0"/>
            </a:xfrm>
            <a:custGeom>
              <a:avLst/>
              <a:gdLst/>
              <a:ahLst/>
              <a:cxnLst/>
              <a:rect l="l" t="t" r="r" b="b"/>
              <a:pathLst>
                <a:path w="1066800">
                  <a:moveTo>
                    <a:pt x="1066199" y="0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pic>
          <p:nvPicPr>
            <p:cNvPr id="51" name="object 24">
              <a:extLst>
                <a:ext uri="{FF2B5EF4-FFF2-40B4-BE49-F238E27FC236}">
                  <a16:creationId xmlns:a16="http://schemas.microsoft.com/office/drawing/2014/main" id="{654F7C5C-9028-6C40-E7E6-0874E248054D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436375" y="2827709"/>
              <a:ext cx="105500" cy="81980"/>
            </a:xfrm>
            <a:prstGeom prst="rect">
              <a:avLst/>
            </a:prstGeom>
          </p:spPr>
        </p:pic>
      </p:grpSp>
      <p:sp>
        <p:nvSpPr>
          <p:cNvPr id="52" name="object 26">
            <a:extLst>
              <a:ext uri="{FF2B5EF4-FFF2-40B4-BE49-F238E27FC236}">
                <a16:creationId xmlns:a16="http://schemas.microsoft.com/office/drawing/2014/main" id="{6E538526-E002-88AE-BF90-8265627C0F9A}"/>
              </a:ext>
            </a:extLst>
          </p:cNvPr>
          <p:cNvSpPr txBox="1"/>
          <p:nvPr/>
        </p:nvSpPr>
        <p:spPr>
          <a:xfrm>
            <a:off x="9019613" y="5385602"/>
            <a:ext cx="273685" cy="252095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700">
              <a:spcBef>
                <a:spcPts val="50"/>
              </a:spcBef>
            </a:pPr>
            <a:r>
              <a:rPr sz="1400" dirty="0">
                <a:solidFill>
                  <a:prstClr val="black"/>
                </a:solidFill>
                <a:latin typeface="Microsoft Sans Serif"/>
                <a:cs typeface="Microsoft Sans Serif"/>
              </a:rPr>
              <a:t>5.4</a:t>
            </a:r>
            <a:endParaRPr sz="1400">
              <a:solidFill>
                <a:prstClr val="black"/>
              </a:solidFill>
              <a:latin typeface="Microsoft Sans Serif"/>
              <a:cs typeface="Microsoft Sans Serif"/>
            </a:endParaRPr>
          </a:p>
        </p:txBody>
      </p:sp>
      <p:sp>
        <p:nvSpPr>
          <p:cNvPr id="53" name="object 27">
            <a:extLst>
              <a:ext uri="{FF2B5EF4-FFF2-40B4-BE49-F238E27FC236}">
                <a16:creationId xmlns:a16="http://schemas.microsoft.com/office/drawing/2014/main" id="{4C587565-EF46-8898-300F-F3F3E52A64B3}"/>
              </a:ext>
            </a:extLst>
          </p:cNvPr>
          <p:cNvSpPr txBox="1"/>
          <p:nvPr/>
        </p:nvSpPr>
        <p:spPr>
          <a:xfrm>
            <a:off x="9572726" y="5385593"/>
            <a:ext cx="1393190" cy="252095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700">
              <a:spcBef>
                <a:spcPts val="50"/>
              </a:spcBef>
            </a:pPr>
            <a:r>
              <a:rPr sz="1400" dirty="0">
                <a:solidFill>
                  <a:prstClr val="black"/>
                </a:solidFill>
                <a:latin typeface="Microsoft Sans Serif"/>
                <a:cs typeface="Microsoft Sans Serif"/>
              </a:rPr>
              <a:t>Frequency</a:t>
            </a:r>
            <a:r>
              <a:rPr sz="1400" spc="-45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prstClr val="black"/>
                </a:solidFill>
                <a:latin typeface="Microsoft Sans Serif"/>
                <a:cs typeface="Microsoft Sans Serif"/>
              </a:rPr>
              <a:t>(GHz)</a:t>
            </a:r>
            <a:endParaRPr sz="1400">
              <a:solidFill>
                <a:prstClr val="black"/>
              </a:solidFill>
              <a:latin typeface="Microsoft Sans Serif"/>
              <a:cs typeface="Microsoft Sans Serif"/>
            </a:endParaRPr>
          </a:p>
        </p:txBody>
      </p:sp>
      <p:sp>
        <p:nvSpPr>
          <p:cNvPr id="54" name="object 28">
            <a:extLst>
              <a:ext uri="{FF2B5EF4-FFF2-40B4-BE49-F238E27FC236}">
                <a16:creationId xmlns:a16="http://schemas.microsoft.com/office/drawing/2014/main" id="{5595894B-1624-6C18-BB06-C6E83577475D}"/>
              </a:ext>
            </a:extLst>
          </p:cNvPr>
          <p:cNvSpPr txBox="1"/>
          <p:nvPr/>
        </p:nvSpPr>
        <p:spPr>
          <a:xfrm>
            <a:off x="11328566" y="5385602"/>
            <a:ext cx="272415" cy="252095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700">
              <a:spcBef>
                <a:spcPts val="50"/>
              </a:spcBef>
            </a:pPr>
            <a:r>
              <a:rPr sz="1400" spc="-5" dirty="0">
                <a:solidFill>
                  <a:prstClr val="black"/>
                </a:solidFill>
                <a:latin typeface="Microsoft Sans Serif"/>
                <a:cs typeface="Microsoft Sans Serif"/>
              </a:rPr>
              <a:t>6.4</a:t>
            </a:r>
            <a:endParaRPr sz="1400">
              <a:solidFill>
                <a:prstClr val="black"/>
              </a:solidFill>
              <a:latin typeface="Microsoft Sans Serif"/>
              <a:cs typeface="Microsoft Sans Serif"/>
            </a:endParaRPr>
          </a:p>
        </p:txBody>
      </p:sp>
      <p:grpSp>
        <p:nvGrpSpPr>
          <p:cNvPr id="3086" name="object 3">
            <a:extLst>
              <a:ext uri="{FF2B5EF4-FFF2-40B4-BE49-F238E27FC236}">
                <a16:creationId xmlns:a16="http://schemas.microsoft.com/office/drawing/2014/main" id="{73A29D2E-B8A4-B492-4854-9C3A4C045322}"/>
              </a:ext>
            </a:extLst>
          </p:cNvPr>
          <p:cNvGrpSpPr/>
          <p:nvPr/>
        </p:nvGrpSpPr>
        <p:grpSpPr>
          <a:xfrm>
            <a:off x="8992321" y="1460279"/>
            <a:ext cx="2562860" cy="3850004"/>
            <a:chOff x="6161899" y="762847"/>
            <a:chExt cx="2562860" cy="3850004"/>
          </a:xfrm>
        </p:grpSpPr>
        <p:pic>
          <p:nvPicPr>
            <p:cNvPr id="3087" name="object 4">
              <a:extLst>
                <a:ext uri="{FF2B5EF4-FFF2-40B4-BE49-F238E27FC236}">
                  <a16:creationId xmlns:a16="http://schemas.microsoft.com/office/drawing/2014/main" id="{A625613D-0772-87BE-AB1F-D24F7B4D1ECC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61899" y="2734749"/>
              <a:ext cx="2562283" cy="1878074"/>
            </a:xfrm>
            <a:prstGeom prst="rect">
              <a:avLst/>
            </a:prstGeom>
          </p:spPr>
        </p:pic>
        <p:sp>
          <p:nvSpPr>
            <p:cNvPr id="3088" name="object 5">
              <a:extLst>
                <a:ext uri="{FF2B5EF4-FFF2-40B4-BE49-F238E27FC236}">
                  <a16:creationId xmlns:a16="http://schemas.microsoft.com/office/drawing/2014/main" id="{61B3EFC7-BF32-9F3A-8512-D981E9D0B0E2}"/>
                </a:ext>
              </a:extLst>
            </p:cNvPr>
            <p:cNvSpPr/>
            <p:nvPr/>
          </p:nvSpPr>
          <p:spPr>
            <a:xfrm>
              <a:off x="8269038" y="2744524"/>
              <a:ext cx="0" cy="1814195"/>
            </a:xfrm>
            <a:custGeom>
              <a:avLst/>
              <a:gdLst/>
              <a:ahLst/>
              <a:cxnLst/>
              <a:rect l="l" t="t" r="r" b="b"/>
              <a:pathLst>
                <a:path h="1814195">
                  <a:moveTo>
                    <a:pt x="0" y="0"/>
                  </a:moveTo>
                  <a:lnTo>
                    <a:pt x="0" y="1814099"/>
                  </a:lnTo>
                </a:path>
              </a:pathLst>
            </a:custGeom>
            <a:ln w="3809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pic>
          <p:nvPicPr>
            <p:cNvPr id="3089" name="object 6">
              <a:extLst>
                <a:ext uri="{FF2B5EF4-FFF2-40B4-BE49-F238E27FC236}">
                  <a16:creationId xmlns:a16="http://schemas.microsoft.com/office/drawing/2014/main" id="{7F1F02F2-1BD5-0277-8434-41526436ADE3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161899" y="769575"/>
              <a:ext cx="2524351" cy="1884025"/>
            </a:xfrm>
            <a:prstGeom prst="rect">
              <a:avLst/>
            </a:prstGeom>
          </p:spPr>
        </p:pic>
        <p:sp>
          <p:nvSpPr>
            <p:cNvPr id="3090" name="object 7">
              <a:extLst>
                <a:ext uri="{FF2B5EF4-FFF2-40B4-BE49-F238E27FC236}">
                  <a16:creationId xmlns:a16="http://schemas.microsoft.com/office/drawing/2014/main" id="{576C3425-DF2C-5D7A-6D5D-CAD7CC6E5BD0}"/>
                </a:ext>
              </a:extLst>
            </p:cNvPr>
            <p:cNvSpPr/>
            <p:nvPr/>
          </p:nvSpPr>
          <p:spPr>
            <a:xfrm>
              <a:off x="7863274" y="781897"/>
              <a:ext cx="0" cy="1814195"/>
            </a:xfrm>
            <a:custGeom>
              <a:avLst/>
              <a:gdLst/>
              <a:ahLst/>
              <a:cxnLst/>
              <a:rect l="l" t="t" r="r" b="b"/>
              <a:pathLst>
                <a:path h="1814195">
                  <a:moveTo>
                    <a:pt x="0" y="0"/>
                  </a:moveTo>
                  <a:lnTo>
                    <a:pt x="0" y="1814100"/>
                  </a:lnTo>
                </a:path>
              </a:pathLst>
            </a:custGeom>
            <a:ln w="3809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3091" name="object 8">
            <a:extLst>
              <a:ext uri="{FF2B5EF4-FFF2-40B4-BE49-F238E27FC236}">
                <a16:creationId xmlns:a16="http://schemas.microsoft.com/office/drawing/2014/main" id="{288D172F-E2B2-0BA1-D8D5-FA8DE65F0F2C}"/>
              </a:ext>
            </a:extLst>
          </p:cNvPr>
          <p:cNvSpPr txBox="1"/>
          <p:nvPr/>
        </p:nvSpPr>
        <p:spPr>
          <a:xfrm>
            <a:off x="8660204" y="938684"/>
            <a:ext cx="300355" cy="4418965"/>
          </a:xfrm>
          <a:prstGeom prst="rect">
            <a:avLst/>
          </a:prstGeom>
        </p:spPr>
        <p:txBody>
          <a:bodyPr vert="vert270" wrap="square" lIns="0" tIns="6350" rIns="0" bIns="0" rtlCol="0">
            <a:spAutoFit/>
          </a:bodyPr>
          <a:lstStyle/>
          <a:p>
            <a:pPr marL="12700">
              <a:spcBef>
                <a:spcPts val="50"/>
              </a:spcBef>
            </a:pPr>
            <a:r>
              <a:rPr sz="1400" spc="-70" dirty="0">
                <a:solidFill>
                  <a:prstClr val="black"/>
                </a:solidFill>
                <a:latin typeface="Microsoft Sans Serif"/>
                <a:cs typeface="Microsoft Sans Serif"/>
              </a:rPr>
              <a:t>0</a:t>
            </a:r>
            <a:r>
              <a:rPr sz="1400" spc="254" dirty="0">
                <a:solidFill>
                  <a:prstClr val="black"/>
                </a:solidFill>
                <a:latin typeface="Microsoft Sans Serif"/>
                <a:cs typeface="Microsoft Sans Serif"/>
              </a:rPr>
              <a:t>       </a:t>
            </a:r>
            <a:r>
              <a:rPr sz="1400" i="1" spc="-130" dirty="0">
                <a:solidFill>
                  <a:prstClr val="black"/>
                </a:solidFill>
                <a:latin typeface="Arial"/>
                <a:cs typeface="Arial"/>
              </a:rPr>
              <a:t>T</a:t>
            </a:r>
            <a:r>
              <a:rPr sz="1350" spc="-195" baseline="-33950" dirty="0">
                <a:solidFill>
                  <a:prstClr val="black"/>
                </a:solidFill>
                <a:latin typeface="Microsoft Sans Serif"/>
                <a:cs typeface="Microsoft Sans Serif"/>
              </a:rPr>
              <a:t>1</a:t>
            </a:r>
            <a:r>
              <a:rPr sz="900" spc="114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1400" spc="-45" dirty="0">
                <a:solidFill>
                  <a:prstClr val="black"/>
                </a:solidFill>
                <a:latin typeface="Microsoft Sans Serif"/>
                <a:cs typeface="Microsoft Sans Serif"/>
              </a:rPr>
              <a:t>(μs)</a:t>
            </a:r>
            <a:r>
              <a:rPr sz="1400" spc="365" dirty="0">
                <a:solidFill>
                  <a:prstClr val="black"/>
                </a:solidFill>
                <a:latin typeface="Microsoft Sans Serif"/>
                <a:cs typeface="Microsoft Sans Serif"/>
              </a:rPr>
              <a:t>       </a:t>
            </a:r>
            <a:r>
              <a:rPr sz="1400" spc="-60" dirty="0">
                <a:solidFill>
                  <a:prstClr val="black"/>
                </a:solidFill>
                <a:latin typeface="Microsoft Sans Serif"/>
                <a:cs typeface="Microsoft Sans Serif"/>
              </a:rPr>
              <a:t>50</a:t>
            </a:r>
            <a:r>
              <a:rPr sz="1400" spc="409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1400" spc="-540" dirty="0">
                <a:solidFill>
                  <a:prstClr val="black"/>
                </a:solidFill>
                <a:latin typeface="Microsoft Sans Serif"/>
                <a:cs typeface="Microsoft Sans Serif"/>
              </a:rPr>
              <a:t>0</a:t>
            </a:r>
            <a:r>
              <a:rPr sz="1400" spc="4500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1400" i="1" spc="-130" dirty="0">
                <a:solidFill>
                  <a:prstClr val="black"/>
                </a:solidFill>
                <a:latin typeface="Arial"/>
                <a:cs typeface="Arial"/>
              </a:rPr>
              <a:t>T</a:t>
            </a:r>
            <a:r>
              <a:rPr sz="1350" spc="-195" baseline="-33950" dirty="0">
                <a:solidFill>
                  <a:prstClr val="black"/>
                </a:solidFill>
                <a:latin typeface="Microsoft Sans Serif"/>
                <a:cs typeface="Microsoft Sans Serif"/>
              </a:rPr>
              <a:t>1</a:t>
            </a:r>
            <a:r>
              <a:rPr sz="900" spc="125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1400" spc="-55" dirty="0">
                <a:solidFill>
                  <a:prstClr val="black"/>
                </a:solidFill>
                <a:latin typeface="Microsoft Sans Serif"/>
                <a:cs typeface="Microsoft Sans Serif"/>
              </a:rPr>
              <a:t>(μs)</a:t>
            </a:r>
            <a:r>
              <a:rPr sz="1400" spc="310" dirty="0">
                <a:solidFill>
                  <a:prstClr val="black"/>
                </a:solidFill>
                <a:latin typeface="Microsoft Sans Serif"/>
                <a:cs typeface="Microsoft Sans Serif"/>
              </a:rPr>
              <a:t>       </a:t>
            </a:r>
            <a:r>
              <a:rPr sz="1400" spc="-65" dirty="0">
                <a:solidFill>
                  <a:prstClr val="black"/>
                </a:solidFill>
                <a:latin typeface="Microsoft Sans Serif"/>
                <a:cs typeface="Microsoft Sans Serif"/>
              </a:rPr>
              <a:t>50          </a:t>
            </a:r>
            <a:endParaRPr sz="1400">
              <a:solidFill>
                <a:prstClr val="black"/>
              </a:solidFill>
              <a:latin typeface="Microsoft Sans Serif"/>
              <a:cs typeface="Microsoft Sans Serif"/>
            </a:endParaRPr>
          </a:p>
        </p:txBody>
      </p:sp>
      <p:sp>
        <p:nvSpPr>
          <p:cNvPr id="3092" name="object 18">
            <a:extLst>
              <a:ext uri="{FF2B5EF4-FFF2-40B4-BE49-F238E27FC236}">
                <a16:creationId xmlns:a16="http://schemas.microsoft.com/office/drawing/2014/main" id="{F4346825-1A6C-2D08-F5C3-E24CBA83AE7C}"/>
              </a:ext>
            </a:extLst>
          </p:cNvPr>
          <p:cNvSpPr txBox="1"/>
          <p:nvPr/>
        </p:nvSpPr>
        <p:spPr>
          <a:xfrm>
            <a:off x="10230905" y="1438663"/>
            <a:ext cx="3917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15" dirty="0">
                <a:solidFill>
                  <a:srgbClr val="FF0000"/>
                </a:solidFill>
                <a:latin typeface="Microsoft Sans Serif"/>
                <a:cs typeface="Microsoft Sans Serif"/>
              </a:rPr>
              <a:t>idle</a:t>
            </a:r>
            <a:endParaRPr>
              <a:solidFill>
                <a:prstClr val="black"/>
              </a:solidFill>
              <a:latin typeface="Microsoft Sans Serif"/>
              <a:cs typeface="Microsoft Sans Serif"/>
            </a:endParaRPr>
          </a:p>
        </p:txBody>
      </p:sp>
      <p:sp>
        <p:nvSpPr>
          <p:cNvPr id="3093" name="object 19">
            <a:extLst>
              <a:ext uri="{FF2B5EF4-FFF2-40B4-BE49-F238E27FC236}">
                <a16:creationId xmlns:a16="http://schemas.microsoft.com/office/drawing/2014/main" id="{10EEE8EC-B7F5-B4AA-3F15-1C392A517983}"/>
              </a:ext>
            </a:extLst>
          </p:cNvPr>
          <p:cNvSpPr txBox="1"/>
          <p:nvPr/>
        </p:nvSpPr>
        <p:spPr>
          <a:xfrm>
            <a:off x="11160851" y="4943863"/>
            <a:ext cx="3917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15" dirty="0">
                <a:solidFill>
                  <a:srgbClr val="FF0000"/>
                </a:solidFill>
                <a:latin typeface="Microsoft Sans Serif"/>
                <a:cs typeface="Microsoft Sans Serif"/>
              </a:rPr>
              <a:t>idle</a:t>
            </a:r>
            <a:endParaRPr>
              <a:solidFill>
                <a:prstClr val="black"/>
              </a:solidFill>
              <a:latin typeface="Microsoft Sans Serif"/>
              <a:cs typeface="Microsoft Sans Serif"/>
            </a:endParaRPr>
          </a:p>
        </p:txBody>
      </p:sp>
      <p:sp>
        <p:nvSpPr>
          <p:cNvPr id="3094" name="object 20">
            <a:extLst>
              <a:ext uri="{FF2B5EF4-FFF2-40B4-BE49-F238E27FC236}">
                <a16:creationId xmlns:a16="http://schemas.microsoft.com/office/drawing/2014/main" id="{F142B19A-D965-7D94-07CB-0DCF858B7037}"/>
              </a:ext>
            </a:extLst>
          </p:cNvPr>
          <p:cNvSpPr/>
          <p:nvPr/>
        </p:nvSpPr>
        <p:spPr>
          <a:xfrm>
            <a:off x="10881873" y="1479329"/>
            <a:ext cx="0" cy="3794125"/>
          </a:xfrm>
          <a:custGeom>
            <a:avLst/>
            <a:gdLst/>
            <a:ahLst/>
            <a:cxnLst/>
            <a:rect l="l" t="t" r="r" b="b"/>
            <a:pathLst>
              <a:path h="3794125">
                <a:moveTo>
                  <a:pt x="0" y="0"/>
                </a:moveTo>
                <a:lnTo>
                  <a:pt x="0" y="3793799"/>
                </a:lnTo>
              </a:path>
            </a:pathLst>
          </a:custGeom>
          <a:ln w="3809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3095" name="object 21">
            <a:extLst>
              <a:ext uri="{FF2B5EF4-FFF2-40B4-BE49-F238E27FC236}">
                <a16:creationId xmlns:a16="http://schemas.microsoft.com/office/drawing/2014/main" id="{6758FDB4-F911-3AA7-2282-2452EFF46F6B}"/>
              </a:ext>
            </a:extLst>
          </p:cNvPr>
          <p:cNvSpPr txBox="1"/>
          <p:nvPr/>
        </p:nvSpPr>
        <p:spPr>
          <a:xfrm>
            <a:off x="9682995" y="3406413"/>
            <a:ext cx="11499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45" dirty="0">
                <a:solidFill>
                  <a:srgbClr val="FF0000"/>
                </a:solidFill>
                <a:latin typeface="Microsoft Sans Serif"/>
                <a:cs typeface="Microsoft Sans Serif"/>
              </a:rPr>
              <a:t>interaction</a:t>
            </a:r>
            <a:endParaRPr>
              <a:solidFill>
                <a:prstClr val="black"/>
              </a:solidFill>
              <a:latin typeface="Microsoft Sans Serif"/>
              <a:cs typeface="Microsoft Sans Serif"/>
            </a:endParaRPr>
          </a:p>
        </p:txBody>
      </p:sp>
      <p:grpSp>
        <p:nvGrpSpPr>
          <p:cNvPr id="3096" name="object 22">
            <a:extLst>
              <a:ext uri="{FF2B5EF4-FFF2-40B4-BE49-F238E27FC236}">
                <a16:creationId xmlns:a16="http://schemas.microsoft.com/office/drawing/2014/main" id="{8C818DC0-2ED3-B5B5-2C54-5821788A6757}"/>
              </a:ext>
            </a:extLst>
          </p:cNvPr>
          <p:cNvGrpSpPr/>
          <p:nvPr/>
        </p:nvGrpSpPr>
        <p:grpSpPr>
          <a:xfrm>
            <a:off x="10695447" y="3101191"/>
            <a:ext cx="410209" cy="506095"/>
            <a:chOff x="7865025" y="2403759"/>
            <a:chExt cx="410209" cy="506095"/>
          </a:xfrm>
        </p:grpSpPr>
        <p:pic>
          <p:nvPicPr>
            <p:cNvPr id="3097" name="object 23">
              <a:extLst>
                <a:ext uri="{FF2B5EF4-FFF2-40B4-BE49-F238E27FC236}">
                  <a16:creationId xmlns:a16="http://schemas.microsoft.com/office/drawing/2014/main" id="{795B1402-6AAD-BB39-D55E-D7D00A9DD0C0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865025" y="2403759"/>
              <a:ext cx="170975" cy="81980"/>
            </a:xfrm>
            <a:prstGeom prst="rect">
              <a:avLst/>
            </a:prstGeom>
          </p:spPr>
        </p:pic>
        <p:pic>
          <p:nvPicPr>
            <p:cNvPr id="3098" name="object 24">
              <a:extLst>
                <a:ext uri="{FF2B5EF4-FFF2-40B4-BE49-F238E27FC236}">
                  <a16:creationId xmlns:a16="http://schemas.microsoft.com/office/drawing/2014/main" id="{9973F293-4D0B-DE28-87AA-EC0D0DD10886}"/>
                </a:ext>
              </a:extLst>
            </p:cNvPr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075944" y="2827701"/>
              <a:ext cx="199175" cy="81980"/>
            </a:xfrm>
            <a:prstGeom prst="rect">
              <a:avLst/>
            </a:prstGeom>
          </p:spPr>
        </p:pic>
      </p:grpSp>
      <p:sp>
        <p:nvSpPr>
          <p:cNvPr id="3099" name="object 26">
            <a:extLst>
              <a:ext uri="{FF2B5EF4-FFF2-40B4-BE49-F238E27FC236}">
                <a16:creationId xmlns:a16="http://schemas.microsoft.com/office/drawing/2014/main" id="{94868E8D-2E56-CB4A-FD07-483096217DD8}"/>
              </a:ext>
            </a:extLst>
          </p:cNvPr>
          <p:cNvSpPr txBox="1"/>
          <p:nvPr/>
        </p:nvSpPr>
        <p:spPr>
          <a:xfrm>
            <a:off x="9022784" y="5385574"/>
            <a:ext cx="273685" cy="252095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700">
              <a:spcBef>
                <a:spcPts val="50"/>
              </a:spcBef>
            </a:pPr>
            <a:r>
              <a:rPr sz="1400" dirty="0">
                <a:solidFill>
                  <a:prstClr val="black"/>
                </a:solidFill>
                <a:latin typeface="Microsoft Sans Serif"/>
                <a:cs typeface="Microsoft Sans Serif"/>
              </a:rPr>
              <a:t>5.4</a:t>
            </a:r>
            <a:endParaRPr sz="1400">
              <a:solidFill>
                <a:prstClr val="black"/>
              </a:solidFill>
              <a:latin typeface="Microsoft Sans Serif"/>
              <a:cs typeface="Microsoft Sans Serif"/>
            </a:endParaRPr>
          </a:p>
        </p:txBody>
      </p:sp>
      <p:sp>
        <p:nvSpPr>
          <p:cNvPr id="3100" name="object 27">
            <a:extLst>
              <a:ext uri="{FF2B5EF4-FFF2-40B4-BE49-F238E27FC236}">
                <a16:creationId xmlns:a16="http://schemas.microsoft.com/office/drawing/2014/main" id="{DBB34C20-BD9F-E749-8FF8-42EED2ECB888}"/>
              </a:ext>
            </a:extLst>
          </p:cNvPr>
          <p:cNvSpPr txBox="1"/>
          <p:nvPr/>
        </p:nvSpPr>
        <p:spPr>
          <a:xfrm>
            <a:off x="9575897" y="5385565"/>
            <a:ext cx="1393190" cy="252095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700">
              <a:spcBef>
                <a:spcPts val="50"/>
              </a:spcBef>
            </a:pPr>
            <a:r>
              <a:rPr sz="1400" dirty="0">
                <a:solidFill>
                  <a:prstClr val="black"/>
                </a:solidFill>
                <a:latin typeface="Microsoft Sans Serif"/>
                <a:cs typeface="Microsoft Sans Serif"/>
              </a:rPr>
              <a:t>Frequency</a:t>
            </a:r>
            <a:r>
              <a:rPr sz="1400" spc="-45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prstClr val="black"/>
                </a:solidFill>
                <a:latin typeface="Microsoft Sans Serif"/>
                <a:cs typeface="Microsoft Sans Serif"/>
              </a:rPr>
              <a:t>(GHz)</a:t>
            </a:r>
            <a:endParaRPr sz="1400">
              <a:solidFill>
                <a:prstClr val="black"/>
              </a:solidFill>
              <a:latin typeface="Microsoft Sans Serif"/>
              <a:cs typeface="Microsoft Sans Serif"/>
            </a:endParaRPr>
          </a:p>
        </p:txBody>
      </p:sp>
      <p:sp>
        <p:nvSpPr>
          <p:cNvPr id="3101" name="object 28">
            <a:extLst>
              <a:ext uri="{FF2B5EF4-FFF2-40B4-BE49-F238E27FC236}">
                <a16:creationId xmlns:a16="http://schemas.microsoft.com/office/drawing/2014/main" id="{16C3E41E-F8CF-8EAA-166D-36C66B98B336}"/>
              </a:ext>
            </a:extLst>
          </p:cNvPr>
          <p:cNvSpPr txBox="1"/>
          <p:nvPr/>
        </p:nvSpPr>
        <p:spPr>
          <a:xfrm>
            <a:off x="11331737" y="5385574"/>
            <a:ext cx="272415" cy="252095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700">
              <a:spcBef>
                <a:spcPts val="50"/>
              </a:spcBef>
            </a:pPr>
            <a:r>
              <a:rPr sz="1400" spc="-5" dirty="0">
                <a:solidFill>
                  <a:prstClr val="black"/>
                </a:solidFill>
                <a:latin typeface="Microsoft Sans Serif"/>
                <a:cs typeface="Microsoft Sans Serif"/>
              </a:rPr>
              <a:t>6.4</a:t>
            </a:r>
            <a:endParaRPr sz="1400">
              <a:solidFill>
                <a:prstClr val="black"/>
              </a:solidFill>
              <a:latin typeface="Microsoft Sans Serif"/>
              <a:cs typeface="Microsoft Sans Serif"/>
            </a:endParaRPr>
          </a:p>
        </p:txBody>
      </p:sp>
      <p:grpSp>
        <p:nvGrpSpPr>
          <p:cNvPr id="3142" name="object 3">
            <a:extLst>
              <a:ext uri="{FF2B5EF4-FFF2-40B4-BE49-F238E27FC236}">
                <a16:creationId xmlns:a16="http://schemas.microsoft.com/office/drawing/2014/main" id="{D242ED59-87BF-BB38-AA04-003FDA6011EB}"/>
              </a:ext>
            </a:extLst>
          </p:cNvPr>
          <p:cNvGrpSpPr/>
          <p:nvPr/>
        </p:nvGrpSpPr>
        <p:grpSpPr>
          <a:xfrm>
            <a:off x="8992321" y="1460251"/>
            <a:ext cx="2562860" cy="3850004"/>
            <a:chOff x="6161899" y="762847"/>
            <a:chExt cx="2562860" cy="3850004"/>
          </a:xfrm>
        </p:grpSpPr>
        <p:pic>
          <p:nvPicPr>
            <p:cNvPr id="3143" name="object 4">
              <a:extLst>
                <a:ext uri="{FF2B5EF4-FFF2-40B4-BE49-F238E27FC236}">
                  <a16:creationId xmlns:a16="http://schemas.microsoft.com/office/drawing/2014/main" id="{DD49F7D2-EC58-D275-D491-F1E56F3C097D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61899" y="2734749"/>
              <a:ext cx="2562283" cy="1878074"/>
            </a:xfrm>
            <a:prstGeom prst="rect">
              <a:avLst/>
            </a:prstGeom>
          </p:spPr>
        </p:pic>
        <p:sp>
          <p:nvSpPr>
            <p:cNvPr id="3144" name="object 5">
              <a:extLst>
                <a:ext uri="{FF2B5EF4-FFF2-40B4-BE49-F238E27FC236}">
                  <a16:creationId xmlns:a16="http://schemas.microsoft.com/office/drawing/2014/main" id="{0B12DA06-4722-2A3B-2895-7AB65C5246B0}"/>
                </a:ext>
              </a:extLst>
            </p:cNvPr>
            <p:cNvSpPr/>
            <p:nvPr/>
          </p:nvSpPr>
          <p:spPr>
            <a:xfrm>
              <a:off x="8269038" y="2744524"/>
              <a:ext cx="0" cy="1814195"/>
            </a:xfrm>
            <a:custGeom>
              <a:avLst/>
              <a:gdLst/>
              <a:ahLst/>
              <a:cxnLst/>
              <a:rect l="l" t="t" r="r" b="b"/>
              <a:pathLst>
                <a:path h="1814195">
                  <a:moveTo>
                    <a:pt x="0" y="0"/>
                  </a:moveTo>
                  <a:lnTo>
                    <a:pt x="0" y="1814099"/>
                  </a:lnTo>
                </a:path>
              </a:pathLst>
            </a:custGeom>
            <a:ln w="38099">
              <a:solidFill>
                <a:srgbClr val="FF99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pic>
          <p:nvPicPr>
            <p:cNvPr id="3145" name="object 6">
              <a:extLst>
                <a:ext uri="{FF2B5EF4-FFF2-40B4-BE49-F238E27FC236}">
                  <a16:creationId xmlns:a16="http://schemas.microsoft.com/office/drawing/2014/main" id="{167E6AE1-0F79-9AEE-2243-B2FC6F77DE82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161899" y="769575"/>
              <a:ext cx="2524351" cy="1884025"/>
            </a:xfrm>
            <a:prstGeom prst="rect">
              <a:avLst/>
            </a:prstGeom>
          </p:spPr>
        </p:pic>
        <p:sp>
          <p:nvSpPr>
            <p:cNvPr id="3146" name="object 7">
              <a:extLst>
                <a:ext uri="{FF2B5EF4-FFF2-40B4-BE49-F238E27FC236}">
                  <a16:creationId xmlns:a16="http://schemas.microsoft.com/office/drawing/2014/main" id="{961F20C5-0492-A456-EE14-EC9A8AA38CBB}"/>
                </a:ext>
              </a:extLst>
            </p:cNvPr>
            <p:cNvSpPr/>
            <p:nvPr/>
          </p:nvSpPr>
          <p:spPr>
            <a:xfrm>
              <a:off x="6644074" y="781897"/>
              <a:ext cx="922655" cy="3794125"/>
            </a:xfrm>
            <a:custGeom>
              <a:avLst/>
              <a:gdLst/>
              <a:ahLst/>
              <a:cxnLst/>
              <a:rect l="l" t="t" r="r" b="b"/>
              <a:pathLst>
                <a:path w="922654" h="3794125">
                  <a:moveTo>
                    <a:pt x="0" y="0"/>
                  </a:moveTo>
                  <a:lnTo>
                    <a:pt x="0" y="1814100"/>
                  </a:lnTo>
                </a:path>
                <a:path w="922654" h="3794125">
                  <a:moveTo>
                    <a:pt x="922499" y="0"/>
                  </a:moveTo>
                  <a:lnTo>
                    <a:pt x="922499" y="3793799"/>
                  </a:lnTo>
                </a:path>
              </a:pathLst>
            </a:custGeom>
            <a:ln w="38099">
              <a:solidFill>
                <a:srgbClr val="FF99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3147" name="object 8">
            <a:extLst>
              <a:ext uri="{FF2B5EF4-FFF2-40B4-BE49-F238E27FC236}">
                <a16:creationId xmlns:a16="http://schemas.microsoft.com/office/drawing/2014/main" id="{A893EB36-F5A5-00A2-36FD-F2B31831914F}"/>
              </a:ext>
            </a:extLst>
          </p:cNvPr>
          <p:cNvSpPr txBox="1"/>
          <p:nvPr/>
        </p:nvSpPr>
        <p:spPr>
          <a:xfrm>
            <a:off x="8660204" y="938656"/>
            <a:ext cx="300355" cy="4418965"/>
          </a:xfrm>
          <a:prstGeom prst="rect">
            <a:avLst/>
          </a:prstGeom>
        </p:spPr>
        <p:txBody>
          <a:bodyPr vert="vert270" wrap="square" lIns="0" tIns="6350" rIns="0" bIns="0" rtlCol="0">
            <a:spAutoFit/>
          </a:bodyPr>
          <a:lstStyle/>
          <a:p>
            <a:pPr marL="12700">
              <a:spcBef>
                <a:spcPts val="50"/>
              </a:spcBef>
            </a:pPr>
            <a:r>
              <a:rPr sz="1400" spc="-70" dirty="0">
                <a:solidFill>
                  <a:prstClr val="black"/>
                </a:solidFill>
                <a:latin typeface="Microsoft Sans Serif"/>
                <a:cs typeface="Microsoft Sans Serif"/>
              </a:rPr>
              <a:t>0</a:t>
            </a:r>
            <a:r>
              <a:rPr sz="1400" spc="254" dirty="0">
                <a:solidFill>
                  <a:prstClr val="black"/>
                </a:solidFill>
                <a:latin typeface="Microsoft Sans Serif"/>
                <a:cs typeface="Microsoft Sans Serif"/>
              </a:rPr>
              <a:t>       </a:t>
            </a:r>
            <a:r>
              <a:rPr sz="1400" i="1" spc="-130" dirty="0">
                <a:solidFill>
                  <a:prstClr val="black"/>
                </a:solidFill>
                <a:latin typeface="Arial"/>
                <a:cs typeface="Arial"/>
              </a:rPr>
              <a:t>T</a:t>
            </a:r>
            <a:r>
              <a:rPr sz="1350" spc="-195" baseline="-33950" dirty="0">
                <a:solidFill>
                  <a:prstClr val="black"/>
                </a:solidFill>
                <a:latin typeface="Microsoft Sans Serif"/>
                <a:cs typeface="Microsoft Sans Serif"/>
              </a:rPr>
              <a:t>1</a:t>
            </a:r>
            <a:r>
              <a:rPr sz="900" spc="114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1400" spc="-45" dirty="0">
                <a:solidFill>
                  <a:prstClr val="black"/>
                </a:solidFill>
                <a:latin typeface="Microsoft Sans Serif"/>
                <a:cs typeface="Microsoft Sans Serif"/>
              </a:rPr>
              <a:t>(μs)</a:t>
            </a:r>
            <a:r>
              <a:rPr sz="1400" spc="365" dirty="0">
                <a:solidFill>
                  <a:prstClr val="black"/>
                </a:solidFill>
                <a:latin typeface="Microsoft Sans Serif"/>
                <a:cs typeface="Microsoft Sans Serif"/>
              </a:rPr>
              <a:t>       </a:t>
            </a:r>
            <a:r>
              <a:rPr sz="1400" spc="-60" dirty="0">
                <a:solidFill>
                  <a:prstClr val="black"/>
                </a:solidFill>
                <a:latin typeface="Microsoft Sans Serif"/>
                <a:cs typeface="Microsoft Sans Serif"/>
              </a:rPr>
              <a:t>50</a:t>
            </a:r>
            <a:r>
              <a:rPr sz="1400" spc="409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1400" spc="-540" dirty="0">
                <a:solidFill>
                  <a:prstClr val="black"/>
                </a:solidFill>
                <a:latin typeface="Microsoft Sans Serif"/>
                <a:cs typeface="Microsoft Sans Serif"/>
              </a:rPr>
              <a:t>0</a:t>
            </a:r>
            <a:r>
              <a:rPr sz="1400" spc="4500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1400" i="1" spc="-130" dirty="0">
                <a:solidFill>
                  <a:prstClr val="black"/>
                </a:solidFill>
                <a:latin typeface="Arial"/>
                <a:cs typeface="Arial"/>
              </a:rPr>
              <a:t>T</a:t>
            </a:r>
            <a:r>
              <a:rPr sz="1350" spc="-195" baseline="-33950" dirty="0">
                <a:solidFill>
                  <a:prstClr val="black"/>
                </a:solidFill>
                <a:latin typeface="Microsoft Sans Serif"/>
                <a:cs typeface="Microsoft Sans Serif"/>
              </a:rPr>
              <a:t>1</a:t>
            </a:r>
            <a:r>
              <a:rPr sz="900" spc="125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1400" spc="-55" dirty="0">
                <a:solidFill>
                  <a:prstClr val="black"/>
                </a:solidFill>
                <a:latin typeface="Microsoft Sans Serif"/>
                <a:cs typeface="Microsoft Sans Serif"/>
              </a:rPr>
              <a:t>(μs)</a:t>
            </a:r>
            <a:r>
              <a:rPr sz="1400" spc="310" dirty="0">
                <a:solidFill>
                  <a:prstClr val="black"/>
                </a:solidFill>
                <a:latin typeface="Microsoft Sans Serif"/>
                <a:cs typeface="Microsoft Sans Serif"/>
              </a:rPr>
              <a:t>       </a:t>
            </a:r>
            <a:r>
              <a:rPr sz="1400" spc="-65" dirty="0">
                <a:solidFill>
                  <a:prstClr val="black"/>
                </a:solidFill>
                <a:latin typeface="Microsoft Sans Serif"/>
                <a:cs typeface="Microsoft Sans Serif"/>
              </a:rPr>
              <a:t>50          </a:t>
            </a:r>
            <a:endParaRPr sz="1400">
              <a:solidFill>
                <a:prstClr val="black"/>
              </a:solidFill>
              <a:latin typeface="Microsoft Sans Serif"/>
              <a:cs typeface="Microsoft Sans Serif"/>
            </a:endParaRPr>
          </a:p>
        </p:txBody>
      </p:sp>
      <p:sp>
        <p:nvSpPr>
          <p:cNvPr id="3148" name="object 9">
            <a:extLst>
              <a:ext uri="{FF2B5EF4-FFF2-40B4-BE49-F238E27FC236}">
                <a16:creationId xmlns:a16="http://schemas.microsoft.com/office/drawing/2014/main" id="{28159F03-4FA6-C72A-9380-83E120F98A37}"/>
              </a:ext>
            </a:extLst>
          </p:cNvPr>
          <p:cNvSpPr txBox="1"/>
          <p:nvPr/>
        </p:nvSpPr>
        <p:spPr>
          <a:xfrm>
            <a:off x="10627451" y="4943835"/>
            <a:ext cx="3917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15" dirty="0">
                <a:solidFill>
                  <a:srgbClr val="FF9900"/>
                </a:solidFill>
                <a:latin typeface="Microsoft Sans Serif"/>
                <a:cs typeface="Microsoft Sans Serif"/>
              </a:rPr>
              <a:t>idle</a:t>
            </a:r>
            <a:endParaRPr>
              <a:solidFill>
                <a:prstClr val="black"/>
              </a:solidFill>
              <a:latin typeface="Microsoft Sans Serif"/>
              <a:cs typeface="Microsoft Sans Serif"/>
            </a:endParaRPr>
          </a:p>
        </p:txBody>
      </p:sp>
      <p:sp>
        <p:nvSpPr>
          <p:cNvPr id="3149" name="object 19">
            <a:extLst>
              <a:ext uri="{FF2B5EF4-FFF2-40B4-BE49-F238E27FC236}">
                <a16:creationId xmlns:a16="http://schemas.microsoft.com/office/drawing/2014/main" id="{C7EBD2D1-6CCD-17E1-19B6-83FF2BC8FF49}"/>
              </a:ext>
            </a:extLst>
          </p:cNvPr>
          <p:cNvSpPr txBox="1"/>
          <p:nvPr/>
        </p:nvSpPr>
        <p:spPr>
          <a:xfrm>
            <a:off x="9141684" y="3467353"/>
            <a:ext cx="11499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45" dirty="0">
                <a:solidFill>
                  <a:srgbClr val="FF9900"/>
                </a:solidFill>
                <a:latin typeface="Microsoft Sans Serif"/>
                <a:cs typeface="Microsoft Sans Serif"/>
              </a:rPr>
              <a:t>interaction</a:t>
            </a:r>
            <a:endParaRPr>
              <a:solidFill>
                <a:prstClr val="black"/>
              </a:solidFill>
              <a:latin typeface="Microsoft Sans Serif"/>
              <a:cs typeface="Microsoft Sans Serif"/>
            </a:endParaRPr>
          </a:p>
        </p:txBody>
      </p:sp>
      <p:grpSp>
        <p:nvGrpSpPr>
          <p:cNvPr id="3150" name="object 20">
            <a:extLst>
              <a:ext uri="{FF2B5EF4-FFF2-40B4-BE49-F238E27FC236}">
                <a16:creationId xmlns:a16="http://schemas.microsoft.com/office/drawing/2014/main" id="{529FE6E4-1A78-57BE-D710-60626D0B31B8}"/>
              </a:ext>
            </a:extLst>
          </p:cNvPr>
          <p:cNvGrpSpPr/>
          <p:nvPr/>
        </p:nvGrpSpPr>
        <p:grpSpPr>
          <a:xfrm>
            <a:off x="9487172" y="3101163"/>
            <a:ext cx="1607820" cy="506095"/>
            <a:chOff x="6656750" y="2403759"/>
            <a:chExt cx="1607820" cy="506095"/>
          </a:xfrm>
        </p:grpSpPr>
        <p:sp>
          <p:nvSpPr>
            <p:cNvPr id="3151" name="object 21">
              <a:extLst>
                <a:ext uri="{FF2B5EF4-FFF2-40B4-BE49-F238E27FC236}">
                  <a16:creationId xmlns:a16="http://schemas.microsoft.com/office/drawing/2014/main" id="{06D8C3D7-4165-D2D5-453D-F679B349C45E}"/>
                </a:ext>
              </a:extLst>
            </p:cNvPr>
            <p:cNvSpPr/>
            <p:nvPr/>
          </p:nvSpPr>
          <p:spPr>
            <a:xfrm>
              <a:off x="6656750" y="2444749"/>
              <a:ext cx="789305" cy="0"/>
            </a:xfrm>
            <a:custGeom>
              <a:avLst/>
              <a:gdLst/>
              <a:ahLst/>
              <a:cxnLst/>
              <a:rect l="l" t="t" r="r" b="b"/>
              <a:pathLst>
                <a:path w="789304">
                  <a:moveTo>
                    <a:pt x="0" y="0"/>
                  </a:moveTo>
                  <a:lnTo>
                    <a:pt x="789299" y="0"/>
                  </a:lnTo>
                </a:path>
              </a:pathLst>
            </a:custGeom>
            <a:ln w="19049">
              <a:solidFill>
                <a:srgbClr val="FF99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pic>
          <p:nvPicPr>
            <p:cNvPr id="3152" name="object 22">
              <a:extLst>
                <a:ext uri="{FF2B5EF4-FFF2-40B4-BE49-F238E27FC236}">
                  <a16:creationId xmlns:a16="http://schemas.microsoft.com/office/drawing/2014/main" id="{0FBB8CCB-69B3-D11C-7407-2CB071B978FD}"/>
                </a:ext>
              </a:extLst>
            </p:cNvPr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436525" y="2403759"/>
              <a:ext cx="105500" cy="81980"/>
            </a:xfrm>
            <a:prstGeom prst="rect">
              <a:avLst/>
            </a:prstGeom>
          </p:spPr>
        </p:pic>
        <p:sp>
          <p:nvSpPr>
            <p:cNvPr id="3153" name="object 23">
              <a:extLst>
                <a:ext uri="{FF2B5EF4-FFF2-40B4-BE49-F238E27FC236}">
                  <a16:creationId xmlns:a16="http://schemas.microsoft.com/office/drawing/2014/main" id="{1E563422-CF98-288D-22F4-99E8E1086CFE}"/>
                </a:ext>
              </a:extLst>
            </p:cNvPr>
            <p:cNvSpPr/>
            <p:nvPr/>
          </p:nvSpPr>
          <p:spPr>
            <a:xfrm>
              <a:off x="7674500" y="2868699"/>
              <a:ext cx="589915" cy="0"/>
            </a:xfrm>
            <a:custGeom>
              <a:avLst/>
              <a:gdLst/>
              <a:ahLst/>
              <a:cxnLst/>
              <a:rect l="l" t="t" r="r" b="b"/>
              <a:pathLst>
                <a:path w="589915">
                  <a:moveTo>
                    <a:pt x="0" y="0"/>
                  </a:moveTo>
                  <a:lnTo>
                    <a:pt x="589499" y="0"/>
                  </a:lnTo>
                </a:path>
              </a:pathLst>
            </a:custGeom>
            <a:ln w="19049">
              <a:solidFill>
                <a:srgbClr val="FF99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pic>
          <p:nvPicPr>
            <p:cNvPr id="3154" name="object 24">
              <a:extLst>
                <a:ext uri="{FF2B5EF4-FFF2-40B4-BE49-F238E27FC236}">
                  <a16:creationId xmlns:a16="http://schemas.microsoft.com/office/drawing/2014/main" id="{70017FFA-54C2-1E54-69AD-21C18C4DE961}"/>
                </a:ext>
              </a:extLst>
            </p:cNvPr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578524" y="2827709"/>
              <a:ext cx="105500" cy="81980"/>
            </a:xfrm>
            <a:prstGeom prst="rect">
              <a:avLst/>
            </a:prstGeom>
          </p:spPr>
        </p:pic>
      </p:grpSp>
      <p:sp>
        <p:nvSpPr>
          <p:cNvPr id="3155" name="object 26">
            <a:extLst>
              <a:ext uri="{FF2B5EF4-FFF2-40B4-BE49-F238E27FC236}">
                <a16:creationId xmlns:a16="http://schemas.microsoft.com/office/drawing/2014/main" id="{98378E77-EEC7-F5C2-5175-D7BB4B306F57}"/>
              </a:ext>
            </a:extLst>
          </p:cNvPr>
          <p:cNvSpPr txBox="1"/>
          <p:nvPr/>
        </p:nvSpPr>
        <p:spPr>
          <a:xfrm>
            <a:off x="9022784" y="5385546"/>
            <a:ext cx="273685" cy="252095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700">
              <a:spcBef>
                <a:spcPts val="50"/>
              </a:spcBef>
            </a:pPr>
            <a:r>
              <a:rPr sz="1400" dirty="0">
                <a:solidFill>
                  <a:prstClr val="black"/>
                </a:solidFill>
                <a:latin typeface="Microsoft Sans Serif"/>
                <a:cs typeface="Microsoft Sans Serif"/>
              </a:rPr>
              <a:t>5.4</a:t>
            </a:r>
            <a:endParaRPr sz="1400">
              <a:solidFill>
                <a:prstClr val="black"/>
              </a:solidFill>
              <a:latin typeface="Microsoft Sans Serif"/>
              <a:cs typeface="Microsoft Sans Serif"/>
            </a:endParaRPr>
          </a:p>
        </p:txBody>
      </p:sp>
      <p:sp>
        <p:nvSpPr>
          <p:cNvPr id="3156" name="object 27">
            <a:extLst>
              <a:ext uri="{FF2B5EF4-FFF2-40B4-BE49-F238E27FC236}">
                <a16:creationId xmlns:a16="http://schemas.microsoft.com/office/drawing/2014/main" id="{13AB47B1-5FD0-93FD-4594-73D1C767A729}"/>
              </a:ext>
            </a:extLst>
          </p:cNvPr>
          <p:cNvSpPr txBox="1"/>
          <p:nvPr/>
        </p:nvSpPr>
        <p:spPr>
          <a:xfrm>
            <a:off x="9575897" y="5385537"/>
            <a:ext cx="1393190" cy="252095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700">
              <a:spcBef>
                <a:spcPts val="50"/>
              </a:spcBef>
            </a:pPr>
            <a:r>
              <a:rPr sz="1400" dirty="0">
                <a:solidFill>
                  <a:prstClr val="black"/>
                </a:solidFill>
                <a:latin typeface="Microsoft Sans Serif"/>
                <a:cs typeface="Microsoft Sans Serif"/>
              </a:rPr>
              <a:t>Frequency</a:t>
            </a:r>
            <a:r>
              <a:rPr sz="1400" spc="-45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prstClr val="black"/>
                </a:solidFill>
                <a:latin typeface="Microsoft Sans Serif"/>
                <a:cs typeface="Microsoft Sans Serif"/>
              </a:rPr>
              <a:t>(GHz)</a:t>
            </a:r>
            <a:endParaRPr sz="1400">
              <a:solidFill>
                <a:prstClr val="black"/>
              </a:solidFill>
              <a:latin typeface="Microsoft Sans Serif"/>
              <a:cs typeface="Microsoft Sans Serif"/>
            </a:endParaRPr>
          </a:p>
        </p:txBody>
      </p:sp>
      <p:sp>
        <p:nvSpPr>
          <p:cNvPr id="3157" name="object 28">
            <a:extLst>
              <a:ext uri="{FF2B5EF4-FFF2-40B4-BE49-F238E27FC236}">
                <a16:creationId xmlns:a16="http://schemas.microsoft.com/office/drawing/2014/main" id="{4F95D610-6B03-C5BA-3FBD-85BAF72F44F8}"/>
              </a:ext>
            </a:extLst>
          </p:cNvPr>
          <p:cNvSpPr txBox="1"/>
          <p:nvPr/>
        </p:nvSpPr>
        <p:spPr>
          <a:xfrm>
            <a:off x="11331737" y="5385546"/>
            <a:ext cx="272415" cy="252095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700">
              <a:spcBef>
                <a:spcPts val="50"/>
              </a:spcBef>
            </a:pPr>
            <a:r>
              <a:rPr sz="1400" spc="-5" dirty="0">
                <a:solidFill>
                  <a:prstClr val="black"/>
                </a:solidFill>
                <a:latin typeface="Microsoft Sans Serif"/>
                <a:cs typeface="Microsoft Sans Serif"/>
              </a:rPr>
              <a:t>6.4</a:t>
            </a:r>
            <a:endParaRPr sz="1400">
              <a:solidFill>
                <a:prstClr val="black"/>
              </a:solidFill>
              <a:latin typeface="Microsoft Sans Serif"/>
              <a:cs typeface="Microsoft Sans Serif"/>
            </a:endParaRPr>
          </a:p>
        </p:txBody>
      </p:sp>
    </p:spTree>
    <p:extLst>
      <p:ext uri="{BB962C8B-B14F-4D97-AF65-F5344CB8AC3E}">
        <p14:creationId xmlns:p14="http://schemas.microsoft.com/office/powerpoint/2010/main" val="197030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26" grpId="0" animBg="1"/>
      <p:bldP spid="15" grpId="0"/>
      <p:bldP spid="16" grpId="0"/>
      <p:bldP spid="17" grpId="0"/>
      <p:bldP spid="18" grpId="0"/>
      <p:bldP spid="19" grpId="0"/>
      <p:bldP spid="20" grpId="0" animBg="1"/>
      <p:bldP spid="21" grpId="0"/>
      <p:bldP spid="22" grpId="0" animBg="1"/>
      <p:bldP spid="44" grpId="0"/>
      <p:bldP spid="45" grpId="0"/>
      <p:bldP spid="46" grpId="0"/>
      <p:bldP spid="47" grpId="0"/>
      <p:bldP spid="52" grpId="0"/>
      <p:bldP spid="53" grpId="0"/>
      <p:bldP spid="54" grpId="0"/>
      <p:bldP spid="3091" grpId="0"/>
      <p:bldP spid="3092" grpId="0"/>
      <p:bldP spid="3093" grpId="0"/>
      <p:bldP spid="3094" grpId="0" animBg="1"/>
      <p:bldP spid="3095" grpId="0"/>
      <p:bldP spid="3099" grpId="0"/>
      <p:bldP spid="3100" grpId="0"/>
      <p:bldP spid="3101" grpId="0"/>
      <p:bldP spid="3147" grpId="0"/>
      <p:bldP spid="3148" grpId="0"/>
      <p:bldP spid="3149" grpId="0"/>
      <p:bldP spid="3155" grpId="0"/>
      <p:bldP spid="3156" grpId="0"/>
      <p:bldP spid="315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>
            <a:cxnSpLocks/>
          </p:cNvCxnSpPr>
          <p:nvPr/>
        </p:nvCxnSpPr>
        <p:spPr>
          <a:xfrm>
            <a:off x="0" y="1054167"/>
            <a:ext cx="12192000" cy="0"/>
          </a:xfrm>
          <a:prstGeom prst="line">
            <a:avLst/>
          </a:prstGeom>
          <a:ln w="19050">
            <a:solidFill>
              <a:srgbClr val="BF57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3">
            <a:extLst>
              <a:ext uri="{FF2B5EF4-FFF2-40B4-BE49-F238E27FC236}">
                <a16:creationId xmlns:a16="http://schemas.microsoft.com/office/drawing/2014/main" id="{FCAF57EB-3D10-C993-E3D8-E1B965F82382}"/>
              </a:ext>
            </a:extLst>
          </p:cNvPr>
          <p:cNvSpPr txBox="1">
            <a:spLocks/>
          </p:cNvSpPr>
          <p:nvPr/>
        </p:nvSpPr>
        <p:spPr>
          <a:xfrm>
            <a:off x="164125" y="39407"/>
            <a:ext cx="12027875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baseline="0">
                <a:solidFill>
                  <a:srgbClr val="A7934B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BF5700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The Frequency Allocation Problem</a:t>
            </a:r>
          </a:p>
        </p:txBody>
      </p:sp>
      <p:sp>
        <p:nvSpPr>
          <p:cNvPr id="3126" name="TextBox 3125">
            <a:extLst>
              <a:ext uri="{FF2B5EF4-FFF2-40B4-BE49-F238E27FC236}">
                <a16:creationId xmlns:a16="http://schemas.microsoft.com/office/drawing/2014/main" id="{EFB170C6-CA97-511E-B94A-62D4D0A159F1}"/>
              </a:ext>
            </a:extLst>
          </p:cNvPr>
          <p:cNvSpPr txBox="1"/>
          <p:nvPr/>
        </p:nvSpPr>
        <p:spPr>
          <a:xfrm>
            <a:off x="-885" y="6126614"/>
            <a:ext cx="12192883" cy="731520"/>
          </a:xfrm>
          <a:prstGeom prst="rect">
            <a:avLst/>
          </a:prstGeom>
          <a:solidFill>
            <a:srgbClr val="BF5700"/>
          </a:solidFill>
        </p:spPr>
        <p:txBody>
          <a:bodyPr wrap="square" rtlCol="0">
            <a:noAutofit/>
          </a:bodyPr>
          <a:lstStyle/>
          <a:p>
            <a:pPr lvl="0" algn="ctr" defTabSz="1091246">
              <a:defRPr/>
            </a:pPr>
            <a:r>
              <a:rPr lang="en-US" sz="2400" kern="0" dirty="0">
                <a:solidFill>
                  <a:prstClr val="white"/>
                </a:solidFill>
              </a:rPr>
              <a:t>Freq. allocation is a high-dimensional, high-constraint, non-</a:t>
            </a:r>
            <a:r>
              <a:rPr lang="en-US" sz="2400" kern="0" dirty="0" err="1">
                <a:solidFill>
                  <a:prstClr val="white"/>
                </a:solidFill>
              </a:rPr>
              <a:t>convex,time</a:t>
            </a:r>
            <a:r>
              <a:rPr lang="en-US" sz="2400" kern="0" dirty="0">
                <a:solidFill>
                  <a:prstClr val="white"/>
                </a:solidFill>
              </a:rPr>
              <a:t>-dependent optimization</a:t>
            </a:r>
          </a:p>
        </p:txBody>
      </p:sp>
      <p:sp>
        <p:nvSpPr>
          <p:cNvPr id="3108" name="object 4">
            <a:extLst>
              <a:ext uri="{FF2B5EF4-FFF2-40B4-BE49-F238E27FC236}">
                <a16:creationId xmlns:a16="http://schemas.microsoft.com/office/drawing/2014/main" id="{84470C86-F446-2802-1294-AB809337DC10}"/>
              </a:ext>
            </a:extLst>
          </p:cNvPr>
          <p:cNvSpPr txBox="1"/>
          <p:nvPr/>
        </p:nvSpPr>
        <p:spPr>
          <a:xfrm>
            <a:off x="138551" y="1063740"/>
            <a:ext cx="5957449" cy="1684434"/>
          </a:xfrm>
          <a:prstGeom prst="rect">
            <a:avLst/>
          </a:prstGeom>
        </p:spPr>
        <p:txBody>
          <a:bodyPr vert="horz" wrap="square" lIns="0" tIns="52704" rIns="0" bIns="0" rtlCol="0">
            <a:spAutoFit/>
          </a:bodyPr>
          <a:lstStyle/>
          <a:p>
            <a:pPr marL="335915" marR="0" lvl="0" indent="-285750" algn="l" defTabSz="914400" rtl="0" eaLnBrk="1" fontAlgn="auto" latinLnBrk="0" hangingPunct="1">
              <a:lnSpc>
                <a:spcPct val="100000"/>
              </a:lnSpc>
              <a:spcBef>
                <a:spcPts val="414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379730" algn="l"/>
                <a:tab pos="380365" algn="l"/>
              </a:tabLst>
              <a:defRPr/>
            </a:pPr>
            <a:r>
              <a:rPr kumimoji="0" lang="en-US" sz="2400" b="0" i="0" u="none" strike="noStrike" kern="1200" cap="none" spc="25" normalizeH="0" baseline="0" noProof="0" dirty="0">
                <a:ln>
                  <a:noFill/>
                </a:ln>
                <a:solidFill>
                  <a:srgbClr val="579C41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Complexity</a:t>
            </a:r>
          </a:p>
          <a:p>
            <a:pPr marL="793115" marR="0" lvl="1" indent="-285750" algn="l" defTabSz="914400" rtl="0" eaLnBrk="1" fontAlgn="auto" latinLnBrk="0" hangingPunct="1">
              <a:lnSpc>
                <a:spcPct val="100000"/>
              </a:lnSpc>
              <a:spcBef>
                <a:spcPts val="414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379730" algn="l"/>
                <a:tab pos="380365" algn="l"/>
              </a:tabLst>
              <a:defRPr/>
            </a:pPr>
            <a:r>
              <a:rPr kumimoji="0" lang="en-US" sz="2400" b="0" i="0" u="none" strike="noStrike" kern="1200" cap="none" spc="-15" normalizeH="0" baseline="0" noProof="0" dirty="0">
                <a:ln>
                  <a:noFill/>
                </a:ln>
                <a:solidFill>
                  <a:srgbClr val="579C41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N idle frequencies</a:t>
            </a:r>
          </a:p>
          <a:p>
            <a:pPr marL="793115" marR="0" lvl="1" indent="-285750" algn="l" defTabSz="914400" rtl="0" eaLnBrk="1" fontAlgn="auto" latinLnBrk="0" hangingPunct="1">
              <a:lnSpc>
                <a:spcPct val="100000"/>
              </a:lnSpc>
              <a:spcBef>
                <a:spcPts val="414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379730" algn="l"/>
                <a:tab pos="380365" algn="l"/>
              </a:tabLst>
              <a:defRPr/>
            </a:pPr>
            <a:r>
              <a:rPr kumimoji="0" lang="en-US" sz="2400" b="0" i="0" u="none" strike="noStrike" kern="1200" cap="none" spc="-15" normalizeH="0" baseline="0" noProof="0" dirty="0">
                <a:ln>
                  <a:noFill/>
                </a:ln>
                <a:solidFill>
                  <a:srgbClr val="579C41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~2N interaction frequencies</a:t>
            </a:r>
          </a:p>
          <a:p>
            <a:pPr marL="793115" marR="0" lvl="1" indent="-285750" algn="l" defTabSz="914400" rtl="0" eaLnBrk="1" fontAlgn="auto" latinLnBrk="0" hangingPunct="1">
              <a:lnSpc>
                <a:spcPct val="100000"/>
              </a:lnSpc>
              <a:spcBef>
                <a:spcPts val="414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379730" algn="l"/>
                <a:tab pos="380365" algn="l"/>
              </a:tabLst>
              <a:defRPr/>
            </a:pPr>
            <a:r>
              <a:rPr kumimoji="0" lang="en-US" sz="2400" b="0" i="0" u="none" strike="noStrike" kern="1200" cap="none" spc="-15" normalizeH="0" baseline="0" noProof="0" dirty="0">
                <a:ln>
                  <a:noFill/>
                </a:ln>
                <a:solidFill>
                  <a:srgbClr val="579C41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For 100 qubits, ~100</a:t>
            </a:r>
            <a:r>
              <a:rPr kumimoji="0" lang="en-US" sz="2400" b="0" i="0" u="none" strike="noStrike" kern="1200" cap="none" spc="-15" normalizeH="0" baseline="30000" noProof="0" dirty="0">
                <a:ln>
                  <a:noFill/>
                </a:ln>
                <a:solidFill>
                  <a:srgbClr val="579C41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3N</a:t>
            </a:r>
            <a:r>
              <a:rPr kumimoji="0" lang="en-US" sz="2400" b="0" i="0" u="none" strike="noStrike" kern="1200" cap="none" spc="-15" normalizeH="0" baseline="0" noProof="0" dirty="0">
                <a:ln>
                  <a:noFill/>
                </a:ln>
                <a:solidFill>
                  <a:srgbClr val="579C41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options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srgbClr val="579C41">
                  <a:lumMod val="50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7" name="object 6">
            <a:extLst>
              <a:ext uri="{FF2B5EF4-FFF2-40B4-BE49-F238E27FC236}">
                <a16:creationId xmlns:a16="http://schemas.microsoft.com/office/drawing/2014/main" id="{63F4B32E-B413-F2D6-17ED-46DA053FA397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07992" y="3495305"/>
            <a:ext cx="1853159" cy="2223336"/>
          </a:xfrm>
          <a:prstGeom prst="rect">
            <a:avLst/>
          </a:prstGeom>
        </p:spPr>
      </p:pic>
      <p:sp>
        <p:nvSpPr>
          <p:cNvPr id="8" name="object 7">
            <a:extLst>
              <a:ext uri="{FF2B5EF4-FFF2-40B4-BE49-F238E27FC236}">
                <a16:creationId xmlns:a16="http://schemas.microsoft.com/office/drawing/2014/main" id="{4DA50B69-1916-6BB3-1800-227428C8BD01}"/>
              </a:ext>
            </a:extLst>
          </p:cNvPr>
          <p:cNvSpPr txBox="1"/>
          <p:nvPr/>
        </p:nvSpPr>
        <p:spPr>
          <a:xfrm>
            <a:off x="1531122" y="2937461"/>
            <a:ext cx="1429883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10" dirty="0">
                <a:solidFill>
                  <a:srgbClr val="1967D1"/>
                </a:solidFill>
                <a:latin typeface="Microsoft Sans Serif"/>
                <a:cs typeface="Microsoft Sans Serif"/>
              </a:rPr>
              <a:t>Processor</a:t>
            </a:r>
            <a:endParaRPr sz="2400" dirty="0">
              <a:solidFill>
                <a:prstClr val="black"/>
              </a:solidFill>
              <a:latin typeface="Microsoft Sans Serif"/>
              <a:cs typeface="Microsoft Sans Serif"/>
            </a:endParaRPr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D5F2C3DF-AEE4-DDFF-8ED8-F5C197DFB913}"/>
              </a:ext>
            </a:extLst>
          </p:cNvPr>
          <p:cNvSpPr txBox="1"/>
          <p:nvPr/>
        </p:nvSpPr>
        <p:spPr>
          <a:xfrm>
            <a:off x="1477523" y="5711736"/>
            <a:ext cx="552235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15" dirty="0">
                <a:solidFill>
                  <a:srgbClr val="595959"/>
                </a:solidFill>
                <a:latin typeface="Microsoft Sans Serif"/>
                <a:cs typeface="Microsoft Sans Serif"/>
              </a:rPr>
              <a:t>idle</a:t>
            </a:r>
            <a:endParaRPr sz="2400" dirty="0">
              <a:solidFill>
                <a:prstClr val="black"/>
              </a:solidFill>
              <a:latin typeface="Microsoft Sans Serif"/>
              <a:cs typeface="Microsoft Sans Serif"/>
            </a:endParaRPr>
          </a:p>
        </p:txBody>
      </p:sp>
      <p:sp>
        <p:nvSpPr>
          <p:cNvPr id="11" name="object 9">
            <a:extLst>
              <a:ext uri="{FF2B5EF4-FFF2-40B4-BE49-F238E27FC236}">
                <a16:creationId xmlns:a16="http://schemas.microsoft.com/office/drawing/2014/main" id="{E3743290-B3DA-E1C5-0765-2E39402E0997}"/>
              </a:ext>
            </a:extLst>
          </p:cNvPr>
          <p:cNvSpPr txBox="1"/>
          <p:nvPr/>
        </p:nvSpPr>
        <p:spPr>
          <a:xfrm>
            <a:off x="2255297" y="5711736"/>
            <a:ext cx="1620905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45" dirty="0">
                <a:solidFill>
                  <a:srgbClr val="595959"/>
                </a:solidFill>
                <a:latin typeface="Microsoft Sans Serif"/>
                <a:cs typeface="Microsoft Sans Serif"/>
              </a:rPr>
              <a:t>interaction</a:t>
            </a:r>
            <a:endParaRPr sz="2400" dirty="0">
              <a:solidFill>
                <a:prstClr val="black"/>
              </a:solidFill>
              <a:latin typeface="Microsoft Sans Serif"/>
              <a:cs typeface="Microsoft Sans Serif"/>
            </a:endParaRPr>
          </a:p>
        </p:txBody>
      </p:sp>
      <p:pic>
        <p:nvPicPr>
          <p:cNvPr id="27" name="object 6">
            <a:extLst>
              <a:ext uri="{FF2B5EF4-FFF2-40B4-BE49-F238E27FC236}">
                <a16:creationId xmlns:a16="http://schemas.microsoft.com/office/drawing/2014/main" id="{194AF635-5C80-0208-6CF8-70725E88707A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181600" y="3495305"/>
            <a:ext cx="1857921" cy="2223336"/>
          </a:xfrm>
          <a:prstGeom prst="rect">
            <a:avLst/>
          </a:prstGeom>
        </p:spPr>
      </p:pic>
      <p:sp>
        <p:nvSpPr>
          <p:cNvPr id="28" name="object 7">
            <a:extLst>
              <a:ext uri="{FF2B5EF4-FFF2-40B4-BE49-F238E27FC236}">
                <a16:creationId xmlns:a16="http://schemas.microsoft.com/office/drawing/2014/main" id="{9D800692-2446-009B-8A83-B738B6A4AF69}"/>
              </a:ext>
            </a:extLst>
          </p:cNvPr>
          <p:cNvSpPr txBox="1"/>
          <p:nvPr/>
        </p:nvSpPr>
        <p:spPr>
          <a:xfrm>
            <a:off x="5509493" y="2937461"/>
            <a:ext cx="1429883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10" dirty="0">
                <a:solidFill>
                  <a:srgbClr val="1967D1"/>
                </a:solidFill>
                <a:latin typeface="Microsoft Sans Serif"/>
                <a:cs typeface="Microsoft Sans Serif"/>
              </a:rPr>
              <a:t>Processor</a:t>
            </a:r>
            <a:endParaRPr sz="2400" dirty="0">
              <a:solidFill>
                <a:prstClr val="black"/>
              </a:solidFill>
              <a:latin typeface="Microsoft Sans Serif"/>
              <a:cs typeface="Microsoft Sans Serif"/>
            </a:endParaRPr>
          </a:p>
        </p:txBody>
      </p:sp>
      <p:sp>
        <p:nvSpPr>
          <p:cNvPr id="29" name="object 8">
            <a:extLst>
              <a:ext uri="{FF2B5EF4-FFF2-40B4-BE49-F238E27FC236}">
                <a16:creationId xmlns:a16="http://schemas.microsoft.com/office/drawing/2014/main" id="{FC62348D-A335-F790-B7BB-04D84B8B764A}"/>
              </a:ext>
            </a:extLst>
          </p:cNvPr>
          <p:cNvSpPr txBox="1"/>
          <p:nvPr/>
        </p:nvSpPr>
        <p:spPr>
          <a:xfrm>
            <a:off x="5455894" y="5711736"/>
            <a:ext cx="623114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15" dirty="0">
                <a:solidFill>
                  <a:srgbClr val="595959"/>
                </a:solidFill>
                <a:latin typeface="Microsoft Sans Serif"/>
                <a:cs typeface="Microsoft Sans Serif"/>
              </a:rPr>
              <a:t>idle</a:t>
            </a:r>
            <a:endParaRPr sz="2400" dirty="0">
              <a:solidFill>
                <a:prstClr val="black"/>
              </a:solidFill>
              <a:latin typeface="Microsoft Sans Serif"/>
              <a:cs typeface="Microsoft Sans Serif"/>
            </a:endParaRPr>
          </a:p>
        </p:txBody>
      </p:sp>
      <p:sp>
        <p:nvSpPr>
          <p:cNvPr id="30" name="object 9">
            <a:extLst>
              <a:ext uri="{FF2B5EF4-FFF2-40B4-BE49-F238E27FC236}">
                <a16:creationId xmlns:a16="http://schemas.microsoft.com/office/drawing/2014/main" id="{6E41E3C7-3FA8-14C7-C644-CCA51C20CF24}"/>
              </a:ext>
            </a:extLst>
          </p:cNvPr>
          <p:cNvSpPr txBox="1"/>
          <p:nvPr/>
        </p:nvSpPr>
        <p:spPr>
          <a:xfrm>
            <a:off x="5996651" y="5704841"/>
            <a:ext cx="1620905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15" dirty="0">
                <a:solidFill>
                  <a:srgbClr val="FF9900"/>
                </a:solidFill>
                <a:latin typeface="Microsoft Sans Serif"/>
                <a:cs typeface="Microsoft Sans Serif"/>
              </a:rPr>
              <a:t>parasitics</a:t>
            </a:r>
            <a:endParaRPr sz="2400" dirty="0">
              <a:solidFill>
                <a:prstClr val="black"/>
              </a:solidFill>
              <a:latin typeface="Microsoft Sans Serif"/>
              <a:cs typeface="Microsoft Sans Serif"/>
            </a:endParaRPr>
          </a:p>
        </p:txBody>
      </p:sp>
      <p:pic>
        <p:nvPicPr>
          <p:cNvPr id="34" name="object 6">
            <a:extLst>
              <a:ext uri="{FF2B5EF4-FFF2-40B4-BE49-F238E27FC236}">
                <a16:creationId xmlns:a16="http://schemas.microsoft.com/office/drawing/2014/main" id="{41B29865-EF42-21F6-9D55-9167225D394D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020067" y="3495305"/>
            <a:ext cx="1853159" cy="2223336"/>
          </a:xfrm>
          <a:prstGeom prst="rect">
            <a:avLst/>
          </a:prstGeom>
        </p:spPr>
      </p:pic>
      <p:sp>
        <p:nvSpPr>
          <p:cNvPr id="35" name="object 7">
            <a:extLst>
              <a:ext uri="{FF2B5EF4-FFF2-40B4-BE49-F238E27FC236}">
                <a16:creationId xmlns:a16="http://schemas.microsoft.com/office/drawing/2014/main" id="{64570C37-3292-9024-EED9-5CB36127941E}"/>
              </a:ext>
            </a:extLst>
          </p:cNvPr>
          <p:cNvSpPr txBox="1"/>
          <p:nvPr/>
        </p:nvSpPr>
        <p:spPr>
          <a:xfrm>
            <a:off x="9181631" y="2937461"/>
            <a:ext cx="1530029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10" dirty="0">
                <a:solidFill>
                  <a:srgbClr val="1967D1"/>
                </a:solidFill>
                <a:latin typeface="Microsoft Sans Serif"/>
                <a:cs typeface="Microsoft Sans Serif"/>
              </a:rPr>
              <a:t>Processor</a:t>
            </a:r>
            <a:endParaRPr sz="2400" dirty="0">
              <a:solidFill>
                <a:prstClr val="black"/>
              </a:solidFill>
              <a:latin typeface="Microsoft Sans Serif"/>
              <a:cs typeface="Microsoft Sans Serif"/>
            </a:endParaRPr>
          </a:p>
        </p:txBody>
      </p:sp>
      <p:sp>
        <p:nvSpPr>
          <p:cNvPr id="36" name="object 8">
            <a:extLst>
              <a:ext uri="{FF2B5EF4-FFF2-40B4-BE49-F238E27FC236}">
                <a16:creationId xmlns:a16="http://schemas.microsoft.com/office/drawing/2014/main" id="{25A4091E-C81E-9E30-7CA0-86166BFEA3F7}"/>
              </a:ext>
            </a:extLst>
          </p:cNvPr>
          <p:cNvSpPr txBox="1"/>
          <p:nvPr/>
        </p:nvSpPr>
        <p:spPr>
          <a:xfrm>
            <a:off x="8619214" y="5711736"/>
            <a:ext cx="3798324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sz="2400" spc="15" dirty="0" err="1">
                <a:solidFill>
                  <a:srgbClr val="FF9900"/>
                </a:solidFill>
                <a:latin typeface="Microsoft Sans Serif"/>
                <a:cs typeface="Microsoft Sans Serif"/>
              </a:rPr>
              <a:t>parasitics</a:t>
            </a:r>
            <a:r>
              <a:rPr lang="en-US" sz="2400" dirty="0">
                <a:solidFill>
                  <a:prstClr val="black"/>
                </a:solidFill>
                <a:latin typeface="Microsoft Sans Serif"/>
                <a:cs typeface="Microsoft Sans Serif"/>
              </a:rPr>
              <a:t>  </a:t>
            </a:r>
            <a:r>
              <a:rPr sz="2400" spc="45" dirty="0">
                <a:solidFill>
                  <a:srgbClr val="595959"/>
                </a:solidFill>
                <a:latin typeface="Microsoft Sans Serif"/>
                <a:cs typeface="Microsoft Sans Serif"/>
              </a:rPr>
              <a:t>interaction</a:t>
            </a:r>
            <a:endParaRPr sz="2400" dirty="0">
              <a:solidFill>
                <a:prstClr val="black"/>
              </a:solidFill>
              <a:latin typeface="Microsoft Sans Serif"/>
              <a:cs typeface="Microsoft Sans Serif"/>
            </a:endParaRPr>
          </a:p>
        </p:txBody>
      </p:sp>
      <p:sp>
        <p:nvSpPr>
          <p:cNvPr id="37" name="object 4">
            <a:extLst>
              <a:ext uri="{FF2B5EF4-FFF2-40B4-BE49-F238E27FC236}">
                <a16:creationId xmlns:a16="http://schemas.microsoft.com/office/drawing/2014/main" id="{D0D66C38-A2BF-685C-3E94-2303A5E2D69C}"/>
              </a:ext>
            </a:extLst>
          </p:cNvPr>
          <p:cNvSpPr txBox="1"/>
          <p:nvPr/>
        </p:nvSpPr>
        <p:spPr>
          <a:xfrm>
            <a:off x="5726628" y="1044595"/>
            <a:ext cx="7233138" cy="1684434"/>
          </a:xfrm>
          <a:prstGeom prst="rect">
            <a:avLst/>
          </a:prstGeom>
        </p:spPr>
        <p:txBody>
          <a:bodyPr vert="horz" wrap="square" lIns="0" tIns="52704" rIns="0" bIns="0" rtlCol="0">
            <a:spAutoFit/>
          </a:bodyPr>
          <a:lstStyle/>
          <a:p>
            <a:pPr marL="335915" marR="0" lvl="0" indent="-285750" algn="l" defTabSz="914400" rtl="0" eaLnBrk="1" fontAlgn="auto" latinLnBrk="0" hangingPunct="1">
              <a:lnSpc>
                <a:spcPct val="100000"/>
              </a:lnSpc>
              <a:spcBef>
                <a:spcPts val="414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379730" algn="l"/>
                <a:tab pos="380365" algn="l"/>
              </a:tabLst>
              <a:defRPr/>
            </a:pPr>
            <a:r>
              <a:rPr kumimoji="0" lang="en-US" sz="2400" b="0" i="0" u="none" strike="noStrike" kern="1200" cap="none" spc="25" normalizeH="0" baseline="0" noProof="0" dirty="0">
                <a:ln>
                  <a:noFill/>
                </a:ln>
                <a:solidFill>
                  <a:srgbClr val="579C41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Objective</a:t>
            </a:r>
          </a:p>
          <a:p>
            <a:pPr marL="793115" marR="0" lvl="1" indent="-285750" algn="l" defTabSz="914400" rtl="0" eaLnBrk="1" fontAlgn="auto" latinLnBrk="0" hangingPunct="1">
              <a:lnSpc>
                <a:spcPct val="100000"/>
              </a:lnSpc>
              <a:spcBef>
                <a:spcPts val="414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379730" algn="l"/>
                <a:tab pos="380365" algn="l"/>
              </a:tabLst>
              <a:defRPr/>
            </a:pPr>
            <a:r>
              <a:rPr kumimoji="0" lang="en-US" sz="2400" b="0" i="0" u="none" strike="noStrike" kern="1200" cap="none" spc="-15" normalizeH="0" baseline="0" noProof="0" dirty="0">
                <a:ln>
                  <a:noFill/>
                </a:ln>
                <a:solidFill>
                  <a:srgbClr val="579C41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Respect control hardware specs</a:t>
            </a:r>
          </a:p>
          <a:p>
            <a:pPr marL="793115" marR="0" lvl="1" indent="-285750" algn="l" defTabSz="914400" rtl="0" eaLnBrk="1" fontAlgn="auto" latinLnBrk="0" hangingPunct="1">
              <a:lnSpc>
                <a:spcPct val="100000"/>
              </a:lnSpc>
              <a:spcBef>
                <a:spcPts val="414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379730" algn="l"/>
                <a:tab pos="380365" algn="l"/>
              </a:tabLst>
              <a:defRPr/>
            </a:pPr>
            <a:r>
              <a:rPr kumimoji="0" lang="en-US" sz="2400" b="0" i="0" u="none" strike="noStrike" kern="1200" cap="none" spc="-15" normalizeH="0" baseline="0" noProof="0" dirty="0">
                <a:ln>
                  <a:noFill/>
                </a:ln>
                <a:solidFill>
                  <a:srgbClr val="579C41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Avoid TLS defects near idles, over interactions</a:t>
            </a:r>
          </a:p>
          <a:p>
            <a:pPr marL="793115" marR="0" lvl="1" indent="-285750" algn="l" defTabSz="914400" rtl="0" eaLnBrk="1" fontAlgn="auto" latinLnBrk="0" hangingPunct="1">
              <a:lnSpc>
                <a:spcPct val="100000"/>
              </a:lnSpc>
              <a:spcBef>
                <a:spcPts val="414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379730" algn="l"/>
                <a:tab pos="380365" algn="l"/>
              </a:tabLst>
              <a:defRPr/>
            </a:pPr>
            <a:r>
              <a:rPr kumimoji="0" lang="en-US" sz="2400" b="0" i="0" u="none" strike="noStrike" kern="1200" cap="none" spc="-15" normalizeH="0" baseline="0" noProof="0" dirty="0">
                <a:ln>
                  <a:noFill/>
                </a:ln>
                <a:solidFill>
                  <a:srgbClr val="579C41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Avoid parasitic coupling b/w nearby qubits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srgbClr val="579C41">
                  <a:lumMod val="50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8" name="Rounded Rectangular Callout 37">
            <a:extLst>
              <a:ext uri="{FF2B5EF4-FFF2-40B4-BE49-F238E27FC236}">
                <a16:creationId xmlns:a16="http://schemas.microsoft.com/office/drawing/2014/main" id="{4972FE3A-B9FF-897B-4177-667132C2AC01}"/>
              </a:ext>
            </a:extLst>
          </p:cNvPr>
          <p:cNvSpPr/>
          <p:nvPr/>
        </p:nvSpPr>
        <p:spPr>
          <a:xfrm>
            <a:off x="5409756" y="3361830"/>
            <a:ext cx="1371600" cy="365760"/>
          </a:xfrm>
          <a:prstGeom prst="wedgeRoundRectCallout">
            <a:avLst>
              <a:gd name="adj1" fmla="val -34862"/>
              <a:gd name="adj2" fmla="val -47346"/>
              <a:gd name="adj3" fmla="val 16667"/>
            </a:avLst>
          </a:prstGeom>
          <a:solidFill>
            <a:srgbClr val="0072C6">
              <a:lumMod val="50000"/>
            </a:srgbClr>
          </a:solidFill>
          <a:ln w="25400" cap="flat" cmpd="sng" algn="ctr">
            <a:solidFill>
              <a:srgbClr val="002060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0937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~50/idle</a:t>
            </a:r>
          </a:p>
        </p:txBody>
      </p:sp>
      <p:sp>
        <p:nvSpPr>
          <p:cNvPr id="55" name="Rounded Rectangular Callout 54">
            <a:extLst>
              <a:ext uri="{FF2B5EF4-FFF2-40B4-BE49-F238E27FC236}">
                <a16:creationId xmlns:a16="http://schemas.microsoft.com/office/drawing/2014/main" id="{6878A811-D540-E196-AD74-4B364A293DAF}"/>
              </a:ext>
            </a:extLst>
          </p:cNvPr>
          <p:cNvSpPr/>
          <p:nvPr/>
        </p:nvSpPr>
        <p:spPr>
          <a:xfrm>
            <a:off x="8940028" y="3359234"/>
            <a:ext cx="2013234" cy="365760"/>
          </a:xfrm>
          <a:prstGeom prst="wedgeRoundRectCallout">
            <a:avLst>
              <a:gd name="adj1" fmla="val -34862"/>
              <a:gd name="adj2" fmla="val -47346"/>
              <a:gd name="adj3" fmla="val 16667"/>
            </a:avLst>
          </a:prstGeom>
          <a:solidFill>
            <a:srgbClr val="0072C6">
              <a:lumMod val="50000"/>
            </a:srgbClr>
          </a:solidFill>
          <a:ln w="25400" cap="flat" cmpd="sng" algn="ctr">
            <a:solidFill>
              <a:srgbClr val="002060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0937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~100/interaction</a:t>
            </a:r>
          </a:p>
        </p:txBody>
      </p:sp>
    </p:spTree>
    <p:extLst>
      <p:ext uri="{BB962C8B-B14F-4D97-AF65-F5344CB8AC3E}">
        <p14:creationId xmlns:p14="http://schemas.microsoft.com/office/powerpoint/2010/main" val="3284296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26" grpId="0" animBg="1"/>
      <p:bldP spid="28" grpId="0"/>
      <p:bldP spid="29" grpId="0"/>
      <p:bldP spid="30" grpId="0"/>
      <p:bldP spid="35" grpId="0"/>
      <p:bldP spid="36" grpId="0"/>
      <p:bldP spid="37" grpId="0"/>
      <p:bldP spid="38" grpId="0" animBg="1"/>
      <p:bldP spid="5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>
            <a:cxnSpLocks/>
          </p:cNvCxnSpPr>
          <p:nvPr/>
        </p:nvCxnSpPr>
        <p:spPr>
          <a:xfrm>
            <a:off x="0" y="1054167"/>
            <a:ext cx="12192000" cy="0"/>
          </a:xfrm>
          <a:prstGeom prst="line">
            <a:avLst/>
          </a:prstGeom>
          <a:ln w="19050">
            <a:solidFill>
              <a:srgbClr val="BF57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3">
            <a:extLst>
              <a:ext uri="{FF2B5EF4-FFF2-40B4-BE49-F238E27FC236}">
                <a16:creationId xmlns:a16="http://schemas.microsoft.com/office/drawing/2014/main" id="{FCAF57EB-3D10-C993-E3D8-E1B965F82382}"/>
              </a:ext>
            </a:extLst>
          </p:cNvPr>
          <p:cNvSpPr txBox="1">
            <a:spLocks/>
          </p:cNvSpPr>
          <p:nvPr/>
        </p:nvSpPr>
        <p:spPr>
          <a:xfrm>
            <a:off x="164125" y="39407"/>
            <a:ext cx="12027875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baseline="0">
                <a:solidFill>
                  <a:srgbClr val="A7934B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BF5700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Snake Optimizer: Overview</a:t>
            </a:r>
          </a:p>
        </p:txBody>
      </p:sp>
      <p:sp>
        <p:nvSpPr>
          <p:cNvPr id="3126" name="TextBox 3125">
            <a:extLst>
              <a:ext uri="{FF2B5EF4-FFF2-40B4-BE49-F238E27FC236}">
                <a16:creationId xmlns:a16="http://schemas.microsoft.com/office/drawing/2014/main" id="{EFB170C6-CA97-511E-B94A-62D4D0A159F1}"/>
              </a:ext>
            </a:extLst>
          </p:cNvPr>
          <p:cNvSpPr txBox="1"/>
          <p:nvPr/>
        </p:nvSpPr>
        <p:spPr>
          <a:xfrm>
            <a:off x="-885" y="6126614"/>
            <a:ext cx="12192883" cy="731520"/>
          </a:xfrm>
          <a:prstGeom prst="rect">
            <a:avLst/>
          </a:prstGeom>
          <a:solidFill>
            <a:srgbClr val="BF5700"/>
          </a:solidFill>
        </p:spPr>
        <p:txBody>
          <a:bodyPr wrap="square" rtlCol="0">
            <a:noAutofit/>
          </a:bodyPr>
          <a:lstStyle/>
          <a:p>
            <a:pPr marL="0" marR="0" lvl="0" indent="0" algn="ctr" defTabSz="10912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Accurate and fast calibration at scale is an open problem</a:t>
            </a:r>
          </a:p>
        </p:txBody>
      </p:sp>
      <p:sp>
        <p:nvSpPr>
          <p:cNvPr id="2" name="object 29">
            <a:extLst>
              <a:ext uri="{FF2B5EF4-FFF2-40B4-BE49-F238E27FC236}">
                <a16:creationId xmlns:a16="http://schemas.microsoft.com/office/drawing/2014/main" id="{E12E8E8A-7CD9-540D-06D9-BF40743FA017}"/>
              </a:ext>
            </a:extLst>
          </p:cNvPr>
          <p:cNvSpPr txBox="1"/>
          <p:nvPr/>
        </p:nvSpPr>
        <p:spPr>
          <a:xfrm>
            <a:off x="164125" y="5803833"/>
            <a:ext cx="9589475" cy="219932"/>
          </a:xfrm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spcBef>
                <a:spcPts val="1135"/>
              </a:spcBef>
            </a:pPr>
            <a:r>
              <a:rPr lang="en-US" sz="1400" spc="-15" dirty="0">
                <a:latin typeface="Calibri" panose="020F0502020204030204" pitchFamily="34" charset="0"/>
                <a:cs typeface="Calibri" panose="020F0502020204030204" pitchFamily="34" charset="0"/>
              </a:rPr>
              <a:t>Paul </a:t>
            </a:r>
            <a:r>
              <a:rPr lang="en-US" sz="1400" spc="-15" dirty="0" err="1">
                <a:latin typeface="Calibri" panose="020F0502020204030204" pitchFamily="34" charset="0"/>
                <a:cs typeface="Calibri" panose="020F0502020204030204" pitchFamily="34" charset="0"/>
              </a:rPr>
              <a:t>Klimov</a:t>
            </a:r>
            <a:r>
              <a:rPr lang="en-US" sz="1400" spc="-15" dirty="0">
                <a:latin typeface="Calibri" panose="020F0502020204030204" pitchFamily="34" charset="0"/>
                <a:cs typeface="Calibri" panose="020F0502020204030204" pitchFamily="34" charset="0"/>
              </a:rPr>
              <a:t>, “The Snake Optimizer for Learning Quantum Processor Control Parameters”</a:t>
            </a:r>
            <a:endParaRPr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8A51D1D-D747-BE86-63C7-7C14888494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6372" y="1157017"/>
            <a:ext cx="9678368" cy="337890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854183D-1021-5F03-D165-B422972C22F9}"/>
              </a:ext>
            </a:extLst>
          </p:cNvPr>
          <p:cNvSpPr txBox="1"/>
          <p:nvPr/>
        </p:nvSpPr>
        <p:spPr>
          <a:xfrm>
            <a:off x="1465922" y="4712676"/>
            <a:ext cx="2229781" cy="914400"/>
          </a:xfrm>
          <a:prstGeom prst="rect">
            <a:avLst/>
          </a:prstGeom>
          <a:solidFill>
            <a:srgbClr val="5C9BA4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algn="ctr">
              <a:defRPr sz="2000"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FFFFFF"/>
                </a:solidFill>
                <a:sym typeface="Wingdings" panose="05000000000000000000" pitchFamily="2" charset="2"/>
              </a:rPr>
              <a:t>When do you calibrate?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22E8987-AE34-68A1-8F40-0B43619A558C}"/>
              </a:ext>
            </a:extLst>
          </p:cNvPr>
          <p:cNvSpPr txBox="1"/>
          <p:nvPr/>
        </p:nvSpPr>
        <p:spPr>
          <a:xfrm>
            <a:off x="5063171" y="4712676"/>
            <a:ext cx="2229781" cy="914400"/>
          </a:xfrm>
          <a:prstGeom prst="rect">
            <a:avLst/>
          </a:prstGeom>
          <a:solidFill>
            <a:srgbClr val="5C9BA4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algn="ctr">
              <a:defRPr sz="2000"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FFFFFF"/>
                </a:solidFill>
                <a:sym typeface="Wingdings" panose="05000000000000000000" pitchFamily="2" charset="2"/>
              </a:rPr>
              <a:t>Managing system downtimes?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1AD30B4-B4B5-797D-35B4-19641C82125D}"/>
              </a:ext>
            </a:extLst>
          </p:cNvPr>
          <p:cNvSpPr txBox="1"/>
          <p:nvPr/>
        </p:nvSpPr>
        <p:spPr>
          <a:xfrm>
            <a:off x="8496297" y="4712676"/>
            <a:ext cx="2229781" cy="914400"/>
          </a:xfrm>
          <a:prstGeom prst="rect">
            <a:avLst/>
          </a:prstGeom>
          <a:solidFill>
            <a:srgbClr val="5C9BA4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algn="ctr">
              <a:defRPr sz="2000"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FFFFFF"/>
                </a:solidFill>
                <a:sym typeface="Wingdings" panose="05000000000000000000" pitchFamily="2" charset="2"/>
              </a:rPr>
              <a:t>Managing drifts and recalibrations?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B0A91F2-70A6-F871-9346-5189D8633AFD}"/>
              </a:ext>
            </a:extLst>
          </p:cNvPr>
          <p:cNvSpPr/>
          <p:nvPr/>
        </p:nvSpPr>
        <p:spPr>
          <a:xfrm>
            <a:off x="4240211" y="1449022"/>
            <a:ext cx="1554480" cy="1151707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6A30B16-96C4-5F83-EAE0-ED4416582DB7}"/>
              </a:ext>
            </a:extLst>
          </p:cNvPr>
          <p:cNvSpPr/>
          <p:nvPr/>
        </p:nvSpPr>
        <p:spPr>
          <a:xfrm>
            <a:off x="5794691" y="1449022"/>
            <a:ext cx="1737360" cy="1151707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515C8E7-D59E-D9B9-A048-66BB47F7EBC7}"/>
              </a:ext>
            </a:extLst>
          </p:cNvPr>
          <p:cNvSpPr/>
          <p:nvPr/>
        </p:nvSpPr>
        <p:spPr>
          <a:xfrm>
            <a:off x="7532051" y="1449022"/>
            <a:ext cx="1554480" cy="1151707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81E1D94-1A63-8B62-4C8A-93A124272942}"/>
              </a:ext>
            </a:extLst>
          </p:cNvPr>
          <p:cNvSpPr/>
          <p:nvPr/>
        </p:nvSpPr>
        <p:spPr>
          <a:xfrm>
            <a:off x="9171598" y="1449021"/>
            <a:ext cx="1554480" cy="1151707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3D8EF31-A1AE-966B-FD68-DFC10D7CAA60}"/>
              </a:ext>
            </a:extLst>
          </p:cNvPr>
          <p:cNvSpPr/>
          <p:nvPr/>
        </p:nvSpPr>
        <p:spPr>
          <a:xfrm>
            <a:off x="9172305" y="2703576"/>
            <a:ext cx="1554480" cy="1832343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76401E4-9ED3-2298-0970-20B10AF756E2}"/>
              </a:ext>
            </a:extLst>
          </p:cNvPr>
          <p:cNvSpPr/>
          <p:nvPr/>
        </p:nvSpPr>
        <p:spPr>
          <a:xfrm>
            <a:off x="7532051" y="3261589"/>
            <a:ext cx="1554480" cy="1151707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1AF952C-A383-B401-2BDF-D42173413164}"/>
              </a:ext>
            </a:extLst>
          </p:cNvPr>
          <p:cNvSpPr/>
          <p:nvPr/>
        </p:nvSpPr>
        <p:spPr>
          <a:xfrm>
            <a:off x="5886131" y="3261588"/>
            <a:ext cx="1554480" cy="1151707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19DC3FA-F21E-37D7-F947-50526DF753DE}"/>
              </a:ext>
            </a:extLst>
          </p:cNvPr>
          <p:cNvSpPr/>
          <p:nvPr/>
        </p:nvSpPr>
        <p:spPr>
          <a:xfrm>
            <a:off x="4240211" y="3261588"/>
            <a:ext cx="1554480" cy="1151707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C093DF2-EEE2-CFCB-D244-15FDE44636B7}"/>
              </a:ext>
            </a:extLst>
          </p:cNvPr>
          <p:cNvSpPr/>
          <p:nvPr/>
        </p:nvSpPr>
        <p:spPr>
          <a:xfrm>
            <a:off x="2673982" y="3261587"/>
            <a:ext cx="1554480" cy="1151707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BBE1135-0B16-446F-585A-1F21C0C0894E}"/>
              </a:ext>
            </a:extLst>
          </p:cNvPr>
          <p:cNvSpPr/>
          <p:nvPr/>
        </p:nvSpPr>
        <p:spPr>
          <a:xfrm>
            <a:off x="991050" y="2846468"/>
            <a:ext cx="1554480" cy="1645920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6543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2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31" grpId="0" animBg="1"/>
      <p:bldP spid="32" grpId="0" animBg="1"/>
      <p:bldP spid="33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>
            <a:cxnSpLocks/>
          </p:cNvCxnSpPr>
          <p:nvPr/>
        </p:nvCxnSpPr>
        <p:spPr>
          <a:xfrm>
            <a:off x="0" y="1054167"/>
            <a:ext cx="12192000" cy="0"/>
          </a:xfrm>
          <a:prstGeom prst="line">
            <a:avLst/>
          </a:prstGeom>
          <a:ln w="19050">
            <a:solidFill>
              <a:srgbClr val="BF57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3">
            <a:extLst>
              <a:ext uri="{FF2B5EF4-FFF2-40B4-BE49-F238E27FC236}">
                <a16:creationId xmlns:a16="http://schemas.microsoft.com/office/drawing/2014/main" id="{FCAF57EB-3D10-C993-E3D8-E1B965F82382}"/>
              </a:ext>
            </a:extLst>
          </p:cNvPr>
          <p:cNvSpPr txBox="1">
            <a:spLocks/>
          </p:cNvSpPr>
          <p:nvPr/>
        </p:nvSpPr>
        <p:spPr>
          <a:xfrm>
            <a:off x="164125" y="39407"/>
            <a:ext cx="12027875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baseline="0">
                <a:solidFill>
                  <a:srgbClr val="A7934B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BF5700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Summary</a:t>
            </a:r>
          </a:p>
        </p:txBody>
      </p:sp>
      <p:grpSp>
        <p:nvGrpSpPr>
          <p:cNvPr id="2" name="object 9">
            <a:extLst>
              <a:ext uri="{FF2B5EF4-FFF2-40B4-BE49-F238E27FC236}">
                <a16:creationId xmlns:a16="http://schemas.microsoft.com/office/drawing/2014/main" id="{8E8242E6-DA06-3124-4737-A451D5F2F846}"/>
              </a:ext>
            </a:extLst>
          </p:cNvPr>
          <p:cNvGrpSpPr/>
          <p:nvPr/>
        </p:nvGrpSpPr>
        <p:grpSpPr>
          <a:xfrm>
            <a:off x="2124816" y="1713378"/>
            <a:ext cx="1108075" cy="1108075"/>
            <a:chOff x="4891559" y="3225961"/>
            <a:chExt cx="1108075" cy="1108075"/>
          </a:xfrm>
        </p:grpSpPr>
        <p:sp>
          <p:nvSpPr>
            <p:cNvPr id="4" name="object 10">
              <a:extLst>
                <a:ext uri="{FF2B5EF4-FFF2-40B4-BE49-F238E27FC236}">
                  <a16:creationId xmlns:a16="http://schemas.microsoft.com/office/drawing/2014/main" id="{9C0E5CBC-0C18-F4EC-6ACB-7C37519FDD1C}"/>
                </a:ext>
              </a:extLst>
            </p:cNvPr>
            <p:cNvSpPr/>
            <p:nvPr/>
          </p:nvSpPr>
          <p:spPr>
            <a:xfrm>
              <a:off x="4901084" y="3235486"/>
              <a:ext cx="1089025" cy="1089025"/>
            </a:xfrm>
            <a:custGeom>
              <a:avLst/>
              <a:gdLst/>
              <a:ahLst/>
              <a:cxnLst/>
              <a:rect l="l" t="t" r="r" b="b"/>
              <a:pathLst>
                <a:path w="1089025" h="1089025">
                  <a:moveTo>
                    <a:pt x="544199" y="1088399"/>
                  </a:moveTo>
                  <a:lnTo>
                    <a:pt x="497244" y="1086402"/>
                  </a:lnTo>
                  <a:lnTo>
                    <a:pt x="451397" y="1080518"/>
                  </a:lnTo>
                  <a:lnTo>
                    <a:pt x="406823" y="1070912"/>
                  </a:lnTo>
                  <a:lnTo>
                    <a:pt x="363685" y="1057746"/>
                  </a:lnTo>
                  <a:lnTo>
                    <a:pt x="322146" y="1041184"/>
                  </a:lnTo>
                  <a:lnTo>
                    <a:pt x="282370" y="1021389"/>
                  </a:lnTo>
                  <a:lnTo>
                    <a:pt x="244520" y="998524"/>
                  </a:lnTo>
                  <a:lnTo>
                    <a:pt x="208759" y="972754"/>
                  </a:lnTo>
                  <a:lnTo>
                    <a:pt x="175250" y="944241"/>
                  </a:lnTo>
                  <a:lnTo>
                    <a:pt x="144158" y="913149"/>
                  </a:lnTo>
                  <a:lnTo>
                    <a:pt x="115645" y="879640"/>
                  </a:lnTo>
                  <a:lnTo>
                    <a:pt x="89874" y="843879"/>
                  </a:lnTo>
                  <a:lnTo>
                    <a:pt x="67010" y="806029"/>
                  </a:lnTo>
                  <a:lnTo>
                    <a:pt x="47215" y="766252"/>
                  </a:lnTo>
                  <a:lnTo>
                    <a:pt x="30653" y="724714"/>
                  </a:lnTo>
                  <a:lnTo>
                    <a:pt x="17487" y="681576"/>
                  </a:lnTo>
                  <a:lnTo>
                    <a:pt x="7881" y="637002"/>
                  </a:lnTo>
                  <a:lnTo>
                    <a:pt x="1997" y="591155"/>
                  </a:lnTo>
                  <a:lnTo>
                    <a:pt x="0" y="544199"/>
                  </a:lnTo>
                  <a:lnTo>
                    <a:pt x="1997" y="497244"/>
                  </a:lnTo>
                  <a:lnTo>
                    <a:pt x="7881" y="451397"/>
                  </a:lnTo>
                  <a:lnTo>
                    <a:pt x="17487" y="406823"/>
                  </a:lnTo>
                  <a:lnTo>
                    <a:pt x="30653" y="363685"/>
                  </a:lnTo>
                  <a:lnTo>
                    <a:pt x="47215" y="322146"/>
                  </a:lnTo>
                  <a:lnTo>
                    <a:pt x="67010" y="282370"/>
                  </a:lnTo>
                  <a:lnTo>
                    <a:pt x="89874" y="244520"/>
                  </a:lnTo>
                  <a:lnTo>
                    <a:pt x="115645" y="208759"/>
                  </a:lnTo>
                  <a:lnTo>
                    <a:pt x="144158" y="175250"/>
                  </a:lnTo>
                  <a:lnTo>
                    <a:pt x="175250" y="144158"/>
                  </a:lnTo>
                  <a:lnTo>
                    <a:pt x="208759" y="115645"/>
                  </a:lnTo>
                  <a:lnTo>
                    <a:pt x="244520" y="89875"/>
                  </a:lnTo>
                  <a:lnTo>
                    <a:pt x="282370" y="67010"/>
                  </a:lnTo>
                  <a:lnTo>
                    <a:pt x="322146" y="47215"/>
                  </a:lnTo>
                  <a:lnTo>
                    <a:pt x="363685" y="30653"/>
                  </a:lnTo>
                  <a:lnTo>
                    <a:pt x="406823" y="17487"/>
                  </a:lnTo>
                  <a:lnTo>
                    <a:pt x="451397" y="7881"/>
                  </a:lnTo>
                  <a:lnTo>
                    <a:pt x="497244" y="1997"/>
                  </a:lnTo>
                  <a:lnTo>
                    <a:pt x="544199" y="0"/>
                  </a:lnTo>
                  <a:lnTo>
                    <a:pt x="592049" y="2106"/>
                  </a:lnTo>
                  <a:lnTo>
                    <a:pt x="639210" y="8355"/>
                  </a:lnTo>
                  <a:lnTo>
                    <a:pt x="685432" y="18644"/>
                  </a:lnTo>
                  <a:lnTo>
                    <a:pt x="730464" y="32869"/>
                  </a:lnTo>
                  <a:lnTo>
                    <a:pt x="774056" y="50925"/>
                  </a:lnTo>
                  <a:lnTo>
                    <a:pt x="815957" y="72709"/>
                  </a:lnTo>
                  <a:lnTo>
                    <a:pt x="855916" y="98118"/>
                  </a:lnTo>
                  <a:lnTo>
                    <a:pt x="893683" y="127047"/>
                  </a:lnTo>
                  <a:lnTo>
                    <a:pt x="929007" y="159392"/>
                  </a:lnTo>
                  <a:lnTo>
                    <a:pt x="961352" y="194716"/>
                  </a:lnTo>
                  <a:lnTo>
                    <a:pt x="990281" y="232483"/>
                  </a:lnTo>
                  <a:lnTo>
                    <a:pt x="1015690" y="272442"/>
                  </a:lnTo>
                  <a:lnTo>
                    <a:pt x="1037474" y="314343"/>
                  </a:lnTo>
                  <a:lnTo>
                    <a:pt x="1055530" y="357935"/>
                  </a:lnTo>
                  <a:lnTo>
                    <a:pt x="1069755" y="402967"/>
                  </a:lnTo>
                  <a:lnTo>
                    <a:pt x="1080044" y="449189"/>
                  </a:lnTo>
                  <a:lnTo>
                    <a:pt x="1086293" y="496350"/>
                  </a:lnTo>
                  <a:lnTo>
                    <a:pt x="1088399" y="544199"/>
                  </a:lnTo>
                  <a:lnTo>
                    <a:pt x="1086402" y="591155"/>
                  </a:lnTo>
                  <a:lnTo>
                    <a:pt x="1080518" y="637002"/>
                  </a:lnTo>
                  <a:lnTo>
                    <a:pt x="1070912" y="681576"/>
                  </a:lnTo>
                  <a:lnTo>
                    <a:pt x="1057746" y="724714"/>
                  </a:lnTo>
                  <a:lnTo>
                    <a:pt x="1041184" y="766252"/>
                  </a:lnTo>
                  <a:lnTo>
                    <a:pt x="1021389" y="806029"/>
                  </a:lnTo>
                  <a:lnTo>
                    <a:pt x="998524" y="843879"/>
                  </a:lnTo>
                  <a:lnTo>
                    <a:pt x="972754" y="879640"/>
                  </a:lnTo>
                  <a:lnTo>
                    <a:pt x="944241" y="913149"/>
                  </a:lnTo>
                  <a:lnTo>
                    <a:pt x="913149" y="944241"/>
                  </a:lnTo>
                  <a:lnTo>
                    <a:pt x="879640" y="972754"/>
                  </a:lnTo>
                  <a:lnTo>
                    <a:pt x="843879" y="998524"/>
                  </a:lnTo>
                  <a:lnTo>
                    <a:pt x="806029" y="1021389"/>
                  </a:lnTo>
                  <a:lnTo>
                    <a:pt x="766253" y="1041184"/>
                  </a:lnTo>
                  <a:lnTo>
                    <a:pt x="724714" y="1057746"/>
                  </a:lnTo>
                  <a:lnTo>
                    <a:pt x="681576" y="1070912"/>
                  </a:lnTo>
                  <a:lnTo>
                    <a:pt x="637002" y="1080518"/>
                  </a:lnTo>
                  <a:lnTo>
                    <a:pt x="591155" y="1086402"/>
                  </a:lnTo>
                  <a:lnTo>
                    <a:pt x="544199" y="1088399"/>
                  </a:lnTo>
                  <a:close/>
                </a:path>
              </a:pathLst>
            </a:custGeom>
            <a:solidFill>
              <a:srgbClr val="EEEE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11">
              <a:extLst>
                <a:ext uri="{FF2B5EF4-FFF2-40B4-BE49-F238E27FC236}">
                  <a16:creationId xmlns:a16="http://schemas.microsoft.com/office/drawing/2014/main" id="{19C6720D-AAC6-8F03-61B1-A54132038848}"/>
                </a:ext>
              </a:extLst>
            </p:cNvPr>
            <p:cNvSpPr/>
            <p:nvPr/>
          </p:nvSpPr>
          <p:spPr>
            <a:xfrm>
              <a:off x="4901084" y="3235486"/>
              <a:ext cx="1089025" cy="1089025"/>
            </a:xfrm>
            <a:custGeom>
              <a:avLst/>
              <a:gdLst/>
              <a:ahLst/>
              <a:cxnLst/>
              <a:rect l="l" t="t" r="r" b="b"/>
              <a:pathLst>
                <a:path w="1089025" h="1089025">
                  <a:moveTo>
                    <a:pt x="0" y="544199"/>
                  </a:moveTo>
                  <a:lnTo>
                    <a:pt x="1997" y="497244"/>
                  </a:lnTo>
                  <a:lnTo>
                    <a:pt x="7881" y="451397"/>
                  </a:lnTo>
                  <a:lnTo>
                    <a:pt x="17487" y="406823"/>
                  </a:lnTo>
                  <a:lnTo>
                    <a:pt x="30653" y="363685"/>
                  </a:lnTo>
                  <a:lnTo>
                    <a:pt x="47215" y="322146"/>
                  </a:lnTo>
                  <a:lnTo>
                    <a:pt x="67010" y="282370"/>
                  </a:lnTo>
                  <a:lnTo>
                    <a:pt x="89874" y="244520"/>
                  </a:lnTo>
                  <a:lnTo>
                    <a:pt x="115645" y="208759"/>
                  </a:lnTo>
                  <a:lnTo>
                    <a:pt x="144158" y="175250"/>
                  </a:lnTo>
                  <a:lnTo>
                    <a:pt x="175250" y="144158"/>
                  </a:lnTo>
                  <a:lnTo>
                    <a:pt x="208759" y="115645"/>
                  </a:lnTo>
                  <a:lnTo>
                    <a:pt x="244520" y="89875"/>
                  </a:lnTo>
                  <a:lnTo>
                    <a:pt x="282370" y="67010"/>
                  </a:lnTo>
                  <a:lnTo>
                    <a:pt x="322146" y="47215"/>
                  </a:lnTo>
                  <a:lnTo>
                    <a:pt x="363685" y="30653"/>
                  </a:lnTo>
                  <a:lnTo>
                    <a:pt x="406823" y="17487"/>
                  </a:lnTo>
                  <a:lnTo>
                    <a:pt x="451397" y="7881"/>
                  </a:lnTo>
                  <a:lnTo>
                    <a:pt x="497244" y="1997"/>
                  </a:lnTo>
                  <a:lnTo>
                    <a:pt x="544199" y="0"/>
                  </a:lnTo>
                  <a:lnTo>
                    <a:pt x="592049" y="2106"/>
                  </a:lnTo>
                  <a:lnTo>
                    <a:pt x="639210" y="8355"/>
                  </a:lnTo>
                  <a:lnTo>
                    <a:pt x="685432" y="18644"/>
                  </a:lnTo>
                  <a:lnTo>
                    <a:pt x="730464" y="32869"/>
                  </a:lnTo>
                  <a:lnTo>
                    <a:pt x="774056" y="50925"/>
                  </a:lnTo>
                  <a:lnTo>
                    <a:pt x="815957" y="72709"/>
                  </a:lnTo>
                  <a:lnTo>
                    <a:pt x="855916" y="98118"/>
                  </a:lnTo>
                  <a:lnTo>
                    <a:pt x="893683" y="127047"/>
                  </a:lnTo>
                  <a:lnTo>
                    <a:pt x="929007" y="159392"/>
                  </a:lnTo>
                  <a:lnTo>
                    <a:pt x="961352" y="194716"/>
                  </a:lnTo>
                  <a:lnTo>
                    <a:pt x="990281" y="232483"/>
                  </a:lnTo>
                  <a:lnTo>
                    <a:pt x="1015690" y="272442"/>
                  </a:lnTo>
                  <a:lnTo>
                    <a:pt x="1037474" y="314343"/>
                  </a:lnTo>
                  <a:lnTo>
                    <a:pt x="1055530" y="357935"/>
                  </a:lnTo>
                  <a:lnTo>
                    <a:pt x="1069755" y="402967"/>
                  </a:lnTo>
                  <a:lnTo>
                    <a:pt x="1080044" y="449189"/>
                  </a:lnTo>
                  <a:lnTo>
                    <a:pt x="1086293" y="496350"/>
                  </a:lnTo>
                  <a:lnTo>
                    <a:pt x="1088399" y="544199"/>
                  </a:lnTo>
                  <a:lnTo>
                    <a:pt x="1086402" y="591155"/>
                  </a:lnTo>
                  <a:lnTo>
                    <a:pt x="1080518" y="637002"/>
                  </a:lnTo>
                  <a:lnTo>
                    <a:pt x="1070912" y="681576"/>
                  </a:lnTo>
                  <a:lnTo>
                    <a:pt x="1057746" y="724714"/>
                  </a:lnTo>
                  <a:lnTo>
                    <a:pt x="1041184" y="766253"/>
                  </a:lnTo>
                  <a:lnTo>
                    <a:pt x="1021389" y="806029"/>
                  </a:lnTo>
                  <a:lnTo>
                    <a:pt x="998524" y="843879"/>
                  </a:lnTo>
                  <a:lnTo>
                    <a:pt x="972754" y="879640"/>
                  </a:lnTo>
                  <a:lnTo>
                    <a:pt x="944241" y="913149"/>
                  </a:lnTo>
                  <a:lnTo>
                    <a:pt x="913149" y="944241"/>
                  </a:lnTo>
                  <a:lnTo>
                    <a:pt x="879640" y="972754"/>
                  </a:lnTo>
                  <a:lnTo>
                    <a:pt x="843879" y="998524"/>
                  </a:lnTo>
                  <a:lnTo>
                    <a:pt x="806029" y="1021389"/>
                  </a:lnTo>
                  <a:lnTo>
                    <a:pt x="766253" y="1041184"/>
                  </a:lnTo>
                  <a:lnTo>
                    <a:pt x="724714" y="1057746"/>
                  </a:lnTo>
                  <a:lnTo>
                    <a:pt x="681576" y="1070912"/>
                  </a:lnTo>
                  <a:lnTo>
                    <a:pt x="637002" y="1080518"/>
                  </a:lnTo>
                  <a:lnTo>
                    <a:pt x="591155" y="1086402"/>
                  </a:lnTo>
                  <a:lnTo>
                    <a:pt x="544199" y="1088399"/>
                  </a:lnTo>
                  <a:lnTo>
                    <a:pt x="497244" y="1086402"/>
                  </a:lnTo>
                  <a:lnTo>
                    <a:pt x="451397" y="1080518"/>
                  </a:lnTo>
                  <a:lnTo>
                    <a:pt x="406823" y="1070912"/>
                  </a:lnTo>
                  <a:lnTo>
                    <a:pt x="363685" y="1057746"/>
                  </a:lnTo>
                  <a:lnTo>
                    <a:pt x="322146" y="1041184"/>
                  </a:lnTo>
                  <a:lnTo>
                    <a:pt x="282370" y="1021389"/>
                  </a:lnTo>
                  <a:lnTo>
                    <a:pt x="244520" y="998524"/>
                  </a:lnTo>
                  <a:lnTo>
                    <a:pt x="208759" y="972754"/>
                  </a:lnTo>
                  <a:lnTo>
                    <a:pt x="175250" y="944241"/>
                  </a:lnTo>
                  <a:lnTo>
                    <a:pt x="144158" y="913149"/>
                  </a:lnTo>
                  <a:lnTo>
                    <a:pt x="115645" y="879640"/>
                  </a:lnTo>
                  <a:lnTo>
                    <a:pt x="89874" y="843879"/>
                  </a:lnTo>
                  <a:lnTo>
                    <a:pt x="67010" y="806029"/>
                  </a:lnTo>
                  <a:lnTo>
                    <a:pt x="47215" y="766253"/>
                  </a:lnTo>
                  <a:lnTo>
                    <a:pt x="30653" y="724714"/>
                  </a:lnTo>
                  <a:lnTo>
                    <a:pt x="17487" y="681576"/>
                  </a:lnTo>
                  <a:lnTo>
                    <a:pt x="7881" y="637002"/>
                  </a:lnTo>
                  <a:lnTo>
                    <a:pt x="1997" y="591155"/>
                  </a:lnTo>
                  <a:lnTo>
                    <a:pt x="0" y="544199"/>
                  </a:lnTo>
                  <a:close/>
                </a:path>
              </a:pathLst>
            </a:custGeom>
            <a:ln w="1904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12">
              <a:extLst>
                <a:ext uri="{FF2B5EF4-FFF2-40B4-BE49-F238E27FC236}">
                  <a16:creationId xmlns:a16="http://schemas.microsoft.com/office/drawing/2014/main" id="{3DE05B86-7AE8-E1C2-9572-BE658EAA9D41}"/>
                </a:ext>
              </a:extLst>
            </p:cNvPr>
            <p:cNvSpPr/>
            <p:nvPr/>
          </p:nvSpPr>
          <p:spPr>
            <a:xfrm>
              <a:off x="4899591" y="3625457"/>
              <a:ext cx="1089025" cy="370840"/>
            </a:xfrm>
            <a:custGeom>
              <a:avLst/>
              <a:gdLst/>
              <a:ahLst/>
              <a:cxnLst/>
              <a:rect l="l" t="t" r="r" b="b"/>
              <a:pathLst>
                <a:path w="1089025" h="370839">
                  <a:moveTo>
                    <a:pt x="0" y="185249"/>
                  </a:moveTo>
                  <a:lnTo>
                    <a:pt x="4240" y="162012"/>
                  </a:lnTo>
                  <a:lnTo>
                    <a:pt x="16620" y="139636"/>
                  </a:lnTo>
                  <a:lnTo>
                    <a:pt x="63761" y="98163"/>
                  </a:lnTo>
                  <a:lnTo>
                    <a:pt x="97502" y="79412"/>
                  </a:lnTo>
                  <a:lnTo>
                    <a:pt x="137343" y="62218"/>
                  </a:lnTo>
                  <a:lnTo>
                    <a:pt x="182775" y="46752"/>
                  </a:lnTo>
                  <a:lnTo>
                    <a:pt x="233286" y="33190"/>
                  </a:lnTo>
                  <a:lnTo>
                    <a:pt x="288368" y="21704"/>
                  </a:lnTo>
                  <a:lnTo>
                    <a:pt x="347511" y="12469"/>
                  </a:lnTo>
                  <a:lnTo>
                    <a:pt x="410203" y="5657"/>
                  </a:lnTo>
                  <a:lnTo>
                    <a:pt x="475936" y="1443"/>
                  </a:lnTo>
                  <a:lnTo>
                    <a:pt x="544199" y="0"/>
                  </a:lnTo>
                  <a:lnTo>
                    <a:pt x="612463" y="1443"/>
                  </a:lnTo>
                  <a:lnTo>
                    <a:pt x="678196" y="5657"/>
                  </a:lnTo>
                  <a:lnTo>
                    <a:pt x="740888" y="12469"/>
                  </a:lnTo>
                  <a:lnTo>
                    <a:pt x="800031" y="21704"/>
                  </a:lnTo>
                  <a:lnTo>
                    <a:pt x="855113" y="33190"/>
                  </a:lnTo>
                  <a:lnTo>
                    <a:pt x="905624" y="46752"/>
                  </a:lnTo>
                  <a:lnTo>
                    <a:pt x="951056" y="62218"/>
                  </a:lnTo>
                  <a:lnTo>
                    <a:pt x="990897" y="79412"/>
                  </a:lnTo>
                  <a:lnTo>
                    <a:pt x="1024638" y="98163"/>
                  </a:lnTo>
                  <a:lnTo>
                    <a:pt x="1071779" y="139636"/>
                  </a:lnTo>
                  <a:lnTo>
                    <a:pt x="1088399" y="185249"/>
                  </a:lnTo>
                  <a:lnTo>
                    <a:pt x="1071779" y="230863"/>
                  </a:lnTo>
                  <a:lnTo>
                    <a:pt x="1024638" y="272337"/>
                  </a:lnTo>
                  <a:lnTo>
                    <a:pt x="990897" y="291087"/>
                  </a:lnTo>
                  <a:lnTo>
                    <a:pt x="951056" y="308281"/>
                  </a:lnTo>
                  <a:lnTo>
                    <a:pt x="905624" y="323747"/>
                  </a:lnTo>
                  <a:lnTo>
                    <a:pt x="855113" y="337309"/>
                  </a:lnTo>
                  <a:lnTo>
                    <a:pt x="800031" y="348795"/>
                  </a:lnTo>
                  <a:lnTo>
                    <a:pt x="740888" y="358030"/>
                  </a:lnTo>
                  <a:lnTo>
                    <a:pt x="678196" y="364842"/>
                  </a:lnTo>
                  <a:lnTo>
                    <a:pt x="612463" y="369056"/>
                  </a:lnTo>
                  <a:lnTo>
                    <a:pt x="544199" y="370499"/>
                  </a:lnTo>
                  <a:lnTo>
                    <a:pt x="475936" y="369056"/>
                  </a:lnTo>
                  <a:lnTo>
                    <a:pt x="410203" y="364842"/>
                  </a:lnTo>
                  <a:lnTo>
                    <a:pt x="347511" y="358030"/>
                  </a:lnTo>
                  <a:lnTo>
                    <a:pt x="288368" y="348795"/>
                  </a:lnTo>
                  <a:lnTo>
                    <a:pt x="233286" y="337309"/>
                  </a:lnTo>
                  <a:lnTo>
                    <a:pt x="182775" y="323747"/>
                  </a:lnTo>
                  <a:lnTo>
                    <a:pt x="137343" y="308281"/>
                  </a:lnTo>
                  <a:lnTo>
                    <a:pt x="97502" y="291087"/>
                  </a:lnTo>
                  <a:lnTo>
                    <a:pt x="63761" y="272337"/>
                  </a:lnTo>
                  <a:lnTo>
                    <a:pt x="16620" y="230863"/>
                  </a:lnTo>
                  <a:lnTo>
                    <a:pt x="4240" y="208487"/>
                  </a:lnTo>
                  <a:lnTo>
                    <a:pt x="0" y="185249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3">
              <a:extLst>
                <a:ext uri="{FF2B5EF4-FFF2-40B4-BE49-F238E27FC236}">
                  <a16:creationId xmlns:a16="http://schemas.microsoft.com/office/drawing/2014/main" id="{BF04B2BB-4B7F-6088-35AB-66929AD510FC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431211" y="3776211"/>
              <a:ext cx="372817" cy="164439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792234F-776D-65AF-C9DE-4AAA6198C1C5}"/>
              </a:ext>
            </a:extLst>
          </p:cNvPr>
          <p:cNvGrpSpPr/>
          <p:nvPr/>
        </p:nvGrpSpPr>
        <p:grpSpPr>
          <a:xfrm>
            <a:off x="2088927" y="1070123"/>
            <a:ext cx="1176866" cy="634206"/>
            <a:chOff x="10012369" y="1840832"/>
            <a:chExt cx="1176866" cy="634206"/>
          </a:xfrm>
        </p:grpSpPr>
        <p:sp>
          <p:nvSpPr>
            <p:cNvPr id="14" name="Lightning Bolt 13">
              <a:extLst>
                <a:ext uri="{FF2B5EF4-FFF2-40B4-BE49-F238E27FC236}">
                  <a16:creationId xmlns:a16="http://schemas.microsoft.com/office/drawing/2014/main" id="{2135A06A-D92D-3C0B-456D-92A4FA474AF8}"/>
                </a:ext>
              </a:extLst>
            </p:cNvPr>
            <p:cNvSpPr/>
            <p:nvPr/>
          </p:nvSpPr>
          <p:spPr>
            <a:xfrm>
              <a:off x="10012369" y="1840832"/>
              <a:ext cx="645459" cy="634206"/>
            </a:xfrm>
            <a:prstGeom prst="lightningBolt">
              <a:avLst/>
            </a:prstGeom>
            <a:solidFill>
              <a:srgbClr val="C00000"/>
            </a:solidFill>
            <a:ln w="9525" cap="flat" cmpd="sng" algn="ctr">
              <a:solidFill>
                <a:sysClr val="windowText" lastClr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DB0E514-A27A-E9E7-E5D0-B009513AE4EF}"/>
                </a:ext>
              </a:extLst>
            </p:cNvPr>
            <p:cNvSpPr txBox="1"/>
            <p:nvPr/>
          </p:nvSpPr>
          <p:spPr>
            <a:xfrm>
              <a:off x="10440312" y="1868339"/>
              <a:ext cx="7489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Error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CED776EE-043A-6006-CB7E-166E561BE59E}"/>
              </a:ext>
            </a:extLst>
          </p:cNvPr>
          <p:cNvSpPr txBox="1"/>
          <p:nvPr/>
        </p:nvSpPr>
        <p:spPr>
          <a:xfrm>
            <a:off x="1524000" y="2971801"/>
            <a:ext cx="2229781" cy="914400"/>
          </a:xfrm>
          <a:prstGeom prst="rect">
            <a:avLst/>
          </a:prstGeom>
          <a:solidFill>
            <a:srgbClr val="5C9BA4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algn="ctr">
              <a:defRPr sz="2000"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FFFFFF"/>
                </a:solidFill>
                <a:sym typeface="Wingdings" panose="05000000000000000000" pitchFamily="2" charset="2"/>
              </a:rPr>
              <a:t>Device level metrics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01F4AAD-58D5-4C1F-3CDF-8948297C06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8016" y="1253948"/>
            <a:ext cx="1717852" cy="171785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3CB09E9-CB20-D5DD-847E-E84A89E18E71}"/>
              </a:ext>
            </a:extLst>
          </p:cNvPr>
          <p:cNvSpPr txBox="1"/>
          <p:nvPr/>
        </p:nvSpPr>
        <p:spPr>
          <a:xfrm>
            <a:off x="4516556" y="2971801"/>
            <a:ext cx="2229781" cy="914400"/>
          </a:xfrm>
          <a:prstGeom prst="rect">
            <a:avLst/>
          </a:prstGeom>
          <a:solidFill>
            <a:srgbClr val="5C9BA4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algn="ctr">
              <a:defRPr sz="2000"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FFFFFF"/>
                </a:solidFill>
                <a:sym typeface="Wingdings" panose="05000000000000000000" pitchFamily="2" charset="2"/>
              </a:rPr>
              <a:t>System-level metrics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19" name="Picture 2" descr="Project management planning software icon Vector Image">
            <a:hlinkClick r:id="rId5"/>
            <a:extLst>
              <a:ext uri="{FF2B5EF4-FFF2-40B4-BE49-F238E27FC236}">
                <a16:creationId xmlns:a16="http://schemas.microsoft.com/office/drawing/2014/main" id="{C57ED374-E6B0-1746-239E-DB765C8F4B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59" t="12998" r="13949" b="20335"/>
          <a:stretch/>
        </p:blipFill>
        <p:spPr bwMode="auto">
          <a:xfrm>
            <a:off x="8230518" y="1210815"/>
            <a:ext cx="1689019" cy="1717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5B71E69-19E0-0415-8B10-AC79E3ACF92C}"/>
              </a:ext>
            </a:extLst>
          </p:cNvPr>
          <p:cNvSpPr txBox="1"/>
          <p:nvPr/>
        </p:nvSpPr>
        <p:spPr>
          <a:xfrm>
            <a:off x="7864641" y="2971800"/>
            <a:ext cx="2229781" cy="914400"/>
          </a:xfrm>
          <a:prstGeom prst="rect">
            <a:avLst/>
          </a:prstGeom>
          <a:solidFill>
            <a:srgbClr val="5C9BA4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algn="ctr">
              <a:defRPr sz="2000"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FFFFFF"/>
                </a:solidFill>
                <a:sym typeface="Wingdings" panose="05000000000000000000" pitchFamily="2" charset="2"/>
              </a:rPr>
              <a:t>Program-level metrics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93DF464-20F4-CC40-23F6-B2F2759B67B3}"/>
              </a:ext>
            </a:extLst>
          </p:cNvPr>
          <p:cNvCxnSpPr>
            <a:cxnSpLocks/>
          </p:cNvCxnSpPr>
          <p:nvPr/>
        </p:nvCxnSpPr>
        <p:spPr>
          <a:xfrm flipV="1">
            <a:off x="1973231" y="4002505"/>
            <a:ext cx="7754950" cy="26168"/>
          </a:xfrm>
          <a:prstGeom prst="line">
            <a:avLst/>
          </a:prstGeom>
          <a:ln>
            <a:solidFill>
              <a:srgbClr val="10421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Calibration, edit, modification, scale, scaling, size, sizing icon -  Download on Iconfinder">
            <a:extLst>
              <a:ext uri="{FF2B5EF4-FFF2-40B4-BE49-F238E27FC236}">
                <a16:creationId xmlns:a16="http://schemas.microsoft.com/office/drawing/2014/main" id="{A250218E-7A2B-3A9A-BCC9-FC9E4C1F75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5868" y="4106734"/>
            <a:ext cx="1644650" cy="1644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04D7454B-CDB6-DD7C-3078-B63155D659E5}"/>
              </a:ext>
            </a:extLst>
          </p:cNvPr>
          <p:cNvSpPr txBox="1"/>
          <p:nvPr/>
        </p:nvSpPr>
        <p:spPr>
          <a:xfrm>
            <a:off x="6293302" y="5773527"/>
            <a:ext cx="2229781" cy="914400"/>
          </a:xfrm>
          <a:prstGeom prst="rect">
            <a:avLst/>
          </a:prstGeom>
          <a:solidFill>
            <a:srgbClr val="5C9BA4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algn="ctr">
              <a:defRPr sz="2000"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FFFFFF"/>
                </a:solidFill>
                <a:sym typeface="Wingdings" panose="05000000000000000000" pitchFamily="2" charset="2"/>
              </a:rPr>
              <a:t>System Calibration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2052" name="Picture 4" descr="Peer Benchmarking Icon Graphic by aimagenarium · Creative Fabrica">
            <a:extLst>
              <a:ext uri="{FF2B5EF4-FFF2-40B4-BE49-F238E27FC236}">
                <a16:creationId xmlns:a16="http://schemas.microsoft.com/office/drawing/2014/main" id="{018F9CA7-EAB1-1B4C-E0CE-C590DF5606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49" t="16510" r="26750" b="28169"/>
          <a:stretch/>
        </p:blipFill>
        <p:spPr bwMode="auto">
          <a:xfrm>
            <a:off x="3037285" y="4114279"/>
            <a:ext cx="2229782" cy="1811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170B7D6C-B273-0C32-1F5F-860B2DA06D5E}"/>
              </a:ext>
            </a:extLst>
          </p:cNvPr>
          <p:cNvSpPr txBox="1"/>
          <p:nvPr/>
        </p:nvSpPr>
        <p:spPr>
          <a:xfrm>
            <a:off x="3037285" y="5773527"/>
            <a:ext cx="2229781" cy="914400"/>
          </a:xfrm>
          <a:prstGeom prst="rect">
            <a:avLst/>
          </a:prstGeom>
          <a:solidFill>
            <a:srgbClr val="5C9BA4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algn="ctr">
              <a:defRPr sz="2000"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FFFFFF"/>
                </a:solidFill>
                <a:sym typeface="Wingdings" panose="05000000000000000000" pitchFamily="2" charset="2"/>
              </a:rPr>
              <a:t>Benchmarking/ Randomized Benchmarking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1323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0" grpId="0" animBg="1"/>
      <p:bldP spid="25" grpId="0" animBg="1"/>
      <p:bldP spid="2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FCAF57EB-3D10-C993-E3D8-E1B965F82382}"/>
              </a:ext>
            </a:extLst>
          </p:cNvPr>
          <p:cNvSpPr txBox="1">
            <a:spLocks/>
          </p:cNvSpPr>
          <p:nvPr/>
        </p:nvSpPr>
        <p:spPr>
          <a:xfrm>
            <a:off x="82062" y="39406"/>
            <a:ext cx="12027875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baseline="0">
                <a:solidFill>
                  <a:srgbClr val="A7934B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BE5700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Quantum Gate Operations Are Imperfect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67DB99-49B8-92B4-DEEC-ADA6D8375FCB}"/>
              </a:ext>
            </a:extLst>
          </p:cNvPr>
          <p:cNvSpPr txBox="1"/>
          <p:nvPr/>
        </p:nvSpPr>
        <p:spPr>
          <a:xfrm>
            <a:off x="-885" y="6126610"/>
            <a:ext cx="12192883" cy="731520"/>
          </a:xfrm>
          <a:prstGeom prst="rect">
            <a:avLst/>
          </a:prstGeom>
          <a:solidFill>
            <a:srgbClr val="BF5700"/>
          </a:solidFill>
        </p:spPr>
        <p:txBody>
          <a:bodyPr wrap="square" rtlCol="0">
            <a:noAutofit/>
          </a:bodyPr>
          <a:lstStyle/>
          <a:p>
            <a:pPr marL="0" marR="0" lvl="0" indent="0" algn="ctr" defTabSz="10912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Lower gate error rates are desirable</a:t>
            </a:r>
          </a:p>
        </p:txBody>
      </p: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4E7F2023-1DAA-89DF-4D1D-BDD377E097D3}"/>
              </a:ext>
            </a:extLst>
          </p:cNvPr>
          <p:cNvGrpSpPr/>
          <p:nvPr/>
        </p:nvGrpSpPr>
        <p:grpSpPr>
          <a:xfrm>
            <a:off x="10229457" y="1146712"/>
            <a:ext cx="1907127" cy="2097340"/>
            <a:chOff x="909999" y="2915256"/>
            <a:chExt cx="1907127" cy="2097340"/>
          </a:xfrm>
        </p:grpSpPr>
        <p:pic>
          <p:nvPicPr>
            <p:cNvPr id="131" name="Picture 10" descr="Image result for bloch sphere QUTiP">
              <a:extLst>
                <a:ext uri="{FF2B5EF4-FFF2-40B4-BE49-F238E27FC236}">
                  <a16:creationId xmlns:a16="http://schemas.microsoft.com/office/drawing/2014/main" id="{D5C93A98-D4E2-6EFA-93C3-F69E9DA074F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9999" y="3105469"/>
              <a:ext cx="1907127" cy="19071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5EE4752C-B8AF-5A36-E790-88E82672777B}"/>
                </a:ext>
              </a:extLst>
            </p:cNvPr>
            <p:cNvSpPr txBox="1"/>
            <p:nvPr/>
          </p:nvSpPr>
          <p:spPr>
            <a:xfrm>
              <a:off x="1733364" y="2915256"/>
              <a:ext cx="394072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1</a:t>
              </a:r>
            </a:p>
          </p:txBody>
        </p: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81DB70A5-777F-30F0-3585-3E1F67DB9B93}"/>
                </a:ext>
              </a:extLst>
            </p:cNvPr>
            <p:cNvGrpSpPr/>
            <p:nvPr/>
          </p:nvGrpSpPr>
          <p:grpSpPr>
            <a:xfrm>
              <a:off x="1814214" y="4660137"/>
              <a:ext cx="179849" cy="338554"/>
              <a:chOff x="1814214" y="4660137"/>
              <a:chExt cx="179849" cy="338554"/>
            </a:xfrm>
          </p:grpSpPr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0B63A8C9-8F5F-B0EA-E39E-55F83DBEABEC}"/>
                  </a:ext>
                </a:extLst>
              </p:cNvPr>
              <p:cNvSpPr/>
              <p:nvPr/>
            </p:nvSpPr>
            <p:spPr>
              <a:xfrm>
                <a:off x="1846769" y="4716730"/>
                <a:ext cx="83631" cy="82766"/>
              </a:xfrm>
              <a:prstGeom prst="rect">
                <a:avLst/>
              </a:prstGeom>
              <a:solidFill>
                <a:srgbClr val="E8DEDE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2F8CA53D-DB81-37C0-340F-68D16E28E624}"/>
                  </a:ext>
                </a:extLst>
              </p:cNvPr>
              <p:cNvSpPr txBox="1"/>
              <p:nvPr/>
            </p:nvSpPr>
            <p:spPr>
              <a:xfrm>
                <a:off x="1814214" y="4660137"/>
                <a:ext cx="17984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0</a:t>
                </a:r>
              </a:p>
            </p:txBody>
          </p:sp>
        </p:grpSp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99D626CA-5BAD-C425-527C-D0D29912F47B}"/>
              </a:ext>
            </a:extLst>
          </p:cNvPr>
          <p:cNvGrpSpPr/>
          <p:nvPr/>
        </p:nvGrpSpPr>
        <p:grpSpPr>
          <a:xfrm>
            <a:off x="7518077" y="2183559"/>
            <a:ext cx="2805200" cy="11226"/>
            <a:chOff x="9281630" y="5035181"/>
            <a:chExt cx="2110115" cy="6969"/>
          </a:xfrm>
        </p:grpSpPr>
        <p:cxnSp>
          <p:nvCxnSpPr>
            <p:cNvPr id="137" name="Straight Arrow Connector 136">
              <a:extLst>
                <a:ext uri="{FF2B5EF4-FFF2-40B4-BE49-F238E27FC236}">
                  <a16:creationId xmlns:a16="http://schemas.microsoft.com/office/drawing/2014/main" id="{D78E7503-E642-EBD7-5EEF-8FA73C81B8F1}"/>
                </a:ext>
              </a:extLst>
            </p:cNvPr>
            <p:cNvCxnSpPr>
              <a:cxnSpLocks/>
            </p:cNvCxnSpPr>
            <p:nvPr/>
          </p:nvCxnSpPr>
          <p:spPr>
            <a:xfrm>
              <a:off x="9281630" y="5035181"/>
              <a:ext cx="274050" cy="0"/>
            </a:xfrm>
            <a:prstGeom prst="straightConnector1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  <a:tailEnd type="triangle"/>
            </a:ln>
            <a:effectLst/>
          </p:spPr>
        </p:cxnSp>
        <p:cxnSp>
          <p:nvCxnSpPr>
            <p:cNvPr id="138" name="Straight Arrow Connector 137">
              <a:extLst>
                <a:ext uri="{FF2B5EF4-FFF2-40B4-BE49-F238E27FC236}">
                  <a16:creationId xmlns:a16="http://schemas.microsoft.com/office/drawing/2014/main" id="{209D4911-5464-F3EE-D3A8-E2238BC6EAD3}"/>
                </a:ext>
              </a:extLst>
            </p:cNvPr>
            <p:cNvCxnSpPr>
              <a:cxnSpLocks/>
            </p:cNvCxnSpPr>
            <p:nvPr/>
          </p:nvCxnSpPr>
          <p:spPr>
            <a:xfrm>
              <a:off x="10976484" y="5042150"/>
              <a:ext cx="415261" cy="0"/>
            </a:xfrm>
            <a:prstGeom prst="straightConnector1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  <a:tailEnd type="triangle"/>
            </a:ln>
            <a:effectLst/>
          </p:spPr>
        </p:cxnSp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D8B461F6-9078-09EF-F053-87264B1FBC11}"/>
              </a:ext>
            </a:extLst>
          </p:cNvPr>
          <p:cNvGrpSpPr/>
          <p:nvPr/>
        </p:nvGrpSpPr>
        <p:grpSpPr>
          <a:xfrm>
            <a:off x="7902178" y="1146712"/>
            <a:ext cx="1176866" cy="634206"/>
            <a:chOff x="10012369" y="1840832"/>
            <a:chExt cx="1176866" cy="634206"/>
          </a:xfrm>
        </p:grpSpPr>
        <p:sp>
          <p:nvSpPr>
            <p:cNvPr id="143" name="Lightning Bolt 142">
              <a:extLst>
                <a:ext uri="{FF2B5EF4-FFF2-40B4-BE49-F238E27FC236}">
                  <a16:creationId xmlns:a16="http://schemas.microsoft.com/office/drawing/2014/main" id="{31A54175-BA36-9C61-882A-0F41581FC36C}"/>
                </a:ext>
              </a:extLst>
            </p:cNvPr>
            <p:cNvSpPr/>
            <p:nvPr/>
          </p:nvSpPr>
          <p:spPr>
            <a:xfrm>
              <a:off x="10012369" y="1840832"/>
              <a:ext cx="645459" cy="634206"/>
            </a:xfrm>
            <a:prstGeom prst="lightningBolt">
              <a:avLst/>
            </a:prstGeom>
            <a:solidFill>
              <a:srgbClr val="C00000"/>
            </a:solidFill>
            <a:ln w="9525" cap="flat" cmpd="sng" algn="ctr">
              <a:solidFill>
                <a:sysClr val="windowText" lastClr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427320B0-F1CB-93B0-3DA5-F01D179D1196}"/>
                </a:ext>
              </a:extLst>
            </p:cNvPr>
            <p:cNvSpPr txBox="1"/>
            <p:nvPr/>
          </p:nvSpPr>
          <p:spPr>
            <a:xfrm>
              <a:off x="10440312" y="1868339"/>
              <a:ext cx="7489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Error</a:t>
              </a:r>
            </a:p>
          </p:txBody>
        </p:sp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4D09DF5B-4BEE-21E9-27E9-72267DA07CB9}"/>
              </a:ext>
            </a:extLst>
          </p:cNvPr>
          <p:cNvGrpSpPr/>
          <p:nvPr/>
        </p:nvGrpSpPr>
        <p:grpSpPr>
          <a:xfrm>
            <a:off x="5588176" y="1117295"/>
            <a:ext cx="1907127" cy="2097340"/>
            <a:chOff x="1474333" y="2287208"/>
            <a:chExt cx="1907127" cy="2097340"/>
          </a:xfrm>
        </p:grpSpPr>
        <p:grpSp>
          <p:nvGrpSpPr>
            <p:cNvPr id="163" name="Group 162">
              <a:extLst>
                <a:ext uri="{FF2B5EF4-FFF2-40B4-BE49-F238E27FC236}">
                  <a16:creationId xmlns:a16="http://schemas.microsoft.com/office/drawing/2014/main" id="{8F3FE2E4-E9CF-793F-DE66-61CFEA408E77}"/>
                </a:ext>
              </a:extLst>
            </p:cNvPr>
            <p:cNvGrpSpPr/>
            <p:nvPr/>
          </p:nvGrpSpPr>
          <p:grpSpPr>
            <a:xfrm>
              <a:off x="1474333" y="2287208"/>
              <a:ext cx="1907127" cy="2097340"/>
              <a:chOff x="909999" y="2915256"/>
              <a:chExt cx="1907127" cy="2097340"/>
            </a:xfrm>
          </p:grpSpPr>
          <p:pic>
            <p:nvPicPr>
              <p:cNvPr id="165" name="Picture 10" descr="Image result for bloch sphere QUTiP">
                <a:extLst>
                  <a:ext uri="{FF2B5EF4-FFF2-40B4-BE49-F238E27FC236}">
                    <a16:creationId xmlns:a16="http://schemas.microsoft.com/office/drawing/2014/main" id="{C4515FC2-4A58-C16C-9A2A-F9E3D556DCD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9999" y="3105469"/>
                <a:ext cx="1907127" cy="19071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66" name="TextBox 165">
                <a:extLst>
                  <a:ext uri="{FF2B5EF4-FFF2-40B4-BE49-F238E27FC236}">
                    <a16:creationId xmlns:a16="http://schemas.microsoft.com/office/drawing/2014/main" id="{7F13223E-6062-F215-3EC5-E369E1F47876}"/>
                  </a:ext>
                </a:extLst>
              </p:cNvPr>
              <p:cNvSpPr txBox="1"/>
              <p:nvPr/>
            </p:nvSpPr>
            <p:spPr>
              <a:xfrm>
                <a:off x="1733364" y="2915256"/>
                <a:ext cx="394072" cy="369332"/>
              </a:xfrm>
              <a:prstGeom prst="rect">
                <a:avLst/>
              </a:prstGeom>
              <a:solidFill>
                <a:sysClr val="window" lastClr="FFFFF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1</a:t>
                </a:r>
              </a:p>
            </p:txBody>
          </p:sp>
          <p:grpSp>
            <p:nvGrpSpPr>
              <p:cNvPr id="167" name="Group 166">
                <a:extLst>
                  <a:ext uri="{FF2B5EF4-FFF2-40B4-BE49-F238E27FC236}">
                    <a16:creationId xmlns:a16="http://schemas.microsoft.com/office/drawing/2014/main" id="{F1EBDECB-EDF2-62A4-B822-CE8436B43417}"/>
                  </a:ext>
                </a:extLst>
              </p:cNvPr>
              <p:cNvGrpSpPr/>
              <p:nvPr/>
            </p:nvGrpSpPr>
            <p:grpSpPr>
              <a:xfrm>
                <a:off x="1814214" y="4660137"/>
                <a:ext cx="179849" cy="338554"/>
                <a:chOff x="1814214" y="4660137"/>
                <a:chExt cx="179849" cy="338554"/>
              </a:xfrm>
            </p:grpSpPr>
            <p:sp>
              <p:nvSpPr>
                <p:cNvPr id="168" name="Rectangle 167">
                  <a:extLst>
                    <a:ext uri="{FF2B5EF4-FFF2-40B4-BE49-F238E27FC236}">
                      <a16:creationId xmlns:a16="http://schemas.microsoft.com/office/drawing/2014/main" id="{498CF22C-02DD-CCFB-0312-4D4527026F1E}"/>
                    </a:ext>
                  </a:extLst>
                </p:cNvPr>
                <p:cNvSpPr/>
                <p:nvPr/>
              </p:nvSpPr>
              <p:spPr>
                <a:xfrm>
                  <a:off x="1846769" y="4716730"/>
                  <a:ext cx="83631" cy="82766"/>
                </a:xfrm>
                <a:prstGeom prst="rect">
                  <a:avLst/>
                </a:prstGeom>
                <a:solidFill>
                  <a:srgbClr val="E8DEDE"/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69" name="TextBox 168">
                  <a:extLst>
                    <a:ext uri="{FF2B5EF4-FFF2-40B4-BE49-F238E27FC236}">
                      <a16:creationId xmlns:a16="http://schemas.microsoft.com/office/drawing/2014/main" id="{B84697D2-0487-C580-FDAF-FD573C341088}"/>
                    </a:ext>
                  </a:extLst>
                </p:cNvPr>
                <p:cNvSpPr txBox="1"/>
                <p:nvPr/>
              </p:nvSpPr>
              <p:spPr>
                <a:xfrm>
                  <a:off x="1814214" y="4660137"/>
                  <a:ext cx="179849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charset="0"/>
                      <a:ea typeface="+mn-ea"/>
                      <a:cs typeface="+mn-cs"/>
                    </a:rPr>
                    <a:t>0</a:t>
                  </a:r>
                </a:p>
              </p:txBody>
            </p:sp>
          </p:grpSp>
        </p:grp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711BC17F-CB72-23DB-2894-E5FF782DFCB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19687" y="3410011"/>
              <a:ext cx="333231" cy="49167"/>
            </a:xfrm>
            <a:prstGeom prst="line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headEnd type="oval"/>
              <a:tailEnd type="none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</p:grp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70D12502-15A9-4B26-9B42-D84590897ECD}"/>
              </a:ext>
            </a:extLst>
          </p:cNvPr>
          <p:cNvCxnSpPr>
            <a:cxnSpLocks/>
          </p:cNvCxnSpPr>
          <p:nvPr/>
        </p:nvCxnSpPr>
        <p:spPr>
          <a:xfrm flipH="1">
            <a:off x="11208042" y="1817720"/>
            <a:ext cx="348478" cy="451796"/>
          </a:xfrm>
          <a:prstGeom prst="line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headEnd type="oval"/>
            <a:tailEnd type="non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A493BAA9-DEA3-5F92-FF04-64EA10508C98}"/>
              </a:ext>
            </a:extLst>
          </p:cNvPr>
          <p:cNvCxnSpPr>
            <a:cxnSpLocks/>
          </p:cNvCxnSpPr>
          <p:nvPr/>
        </p:nvCxnSpPr>
        <p:spPr>
          <a:xfrm flipH="1">
            <a:off x="11204072" y="2195382"/>
            <a:ext cx="603460" cy="74134"/>
          </a:xfrm>
          <a:prstGeom prst="line">
            <a:avLst/>
          </a:prstGeom>
          <a:noFill/>
          <a:ln w="12700" cap="flat" cmpd="sng" algn="ctr">
            <a:solidFill>
              <a:srgbClr val="FF0000"/>
            </a:solidFill>
            <a:prstDash val="solid"/>
            <a:headEnd type="oval"/>
            <a:tailEnd type="non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0" name="Straight Connector 9"/>
          <p:cNvCxnSpPr>
            <a:cxnSpLocks/>
          </p:cNvCxnSpPr>
          <p:nvPr/>
        </p:nvCxnSpPr>
        <p:spPr>
          <a:xfrm>
            <a:off x="0" y="1054167"/>
            <a:ext cx="12192000" cy="0"/>
          </a:xfrm>
          <a:prstGeom prst="line">
            <a:avLst/>
          </a:prstGeom>
          <a:ln w="19050">
            <a:solidFill>
              <a:srgbClr val="BF57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68CCAC36-F5AD-6F6F-2C5C-27FBC8339781}"/>
              </a:ext>
            </a:extLst>
          </p:cNvPr>
          <p:cNvSpPr/>
          <p:nvPr/>
        </p:nvSpPr>
        <p:spPr>
          <a:xfrm>
            <a:off x="7924800" y="1795651"/>
            <a:ext cx="1907127" cy="873595"/>
          </a:xfrm>
          <a:prstGeom prst="roundRect">
            <a:avLst>
              <a:gd name="adj" fmla="val 10000"/>
            </a:avLst>
          </a:prstGeom>
          <a:solidFill>
            <a:srgbClr val="5C9BA4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Quantum Gate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61A630-AB79-CC05-0923-648E52466410}"/>
              </a:ext>
            </a:extLst>
          </p:cNvPr>
          <p:cNvSpPr txBox="1"/>
          <p:nvPr/>
        </p:nvSpPr>
        <p:spPr>
          <a:xfrm>
            <a:off x="88827" y="1152975"/>
            <a:ext cx="60263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noProof="0" dirty="0">
                <a:ln>
                  <a:noFill/>
                </a:ln>
                <a:solidFill>
                  <a:srgbClr val="10421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Quantum gate operations cannot be applied with precise accuracy</a:t>
            </a:r>
            <a:endParaRPr lang="en-US" sz="2400" dirty="0">
              <a:solidFill>
                <a:srgbClr val="10421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E92498-7426-3F4A-ECA6-D9356D87ABC3}"/>
              </a:ext>
            </a:extLst>
          </p:cNvPr>
          <p:cNvSpPr txBox="1"/>
          <p:nvPr/>
        </p:nvSpPr>
        <p:spPr>
          <a:xfrm>
            <a:off x="88826" y="3041233"/>
            <a:ext cx="60263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noProof="0" dirty="0">
                <a:ln>
                  <a:noFill/>
                </a:ln>
                <a:solidFill>
                  <a:srgbClr val="10421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Error-rates typically in the</a:t>
            </a:r>
            <a:r>
              <a:rPr lang="en-US" sz="2400" dirty="0">
                <a:solidFill>
                  <a:srgbClr val="10421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range of 0.1-1 %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57B3D9-611E-717A-077F-CDCB4BB4931F}"/>
              </a:ext>
            </a:extLst>
          </p:cNvPr>
          <p:cNvSpPr txBox="1"/>
          <p:nvPr/>
        </p:nvSpPr>
        <p:spPr>
          <a:xfrm>
            <a:off x="74387" y="4556352"/>
            <a:ext cx="117187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dirty="0">
                <a:solidFill>
                  <a:srgbClr val="10421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Error-rates</a:t>
            </a:r>
            <a:r>
              <a:rPr kumimoji="0" lang="en-US" sz="2400" b="0" i="0" u="none" strike="noStrike" kern="1200" cap="none" spc="0" normalizeH="0" noProof="0" dirty="0">
                <a:ln>
                  <a:noFill/>
                </a:ln>
                <a:solidFill>
                  <a:srgbClr val="10421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 of two-qubit gates are an order of magnitude higher than single qubit gates </a:t>
            </a:r>
            <a:endParaRPr lang="en-US" sz="2400" dirty="0">
              <a:solidFill>
                <a:srgbClr val="10421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9884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5" grpId="0"/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E70AFB36-A6B1-2D76-6636-7C372887FC7D}"/>
              </a:ext>
            </a:extLst>
          </p:cNvPr>
          <p:cNvGrpSpPr/>
          <p:nvPr/>
        </p:nvGrpSpPr>
        <p:grpSpPr>
          <a:xfrm>
            <a:off x="10202810" y="1032748"/>
            <a:ext cx="1907127" cy="2097340"/>
            <a:chOff x="909999" y="2915256"/>
            <a:chExt cx="1907127" cy="2097340"/>
          </a:xfrm>
        </p:grpSpPr>
        <p:pic>
          <p:nvPicPr>
            <p:cNvPr id="39" name="Picture 10" descr="Image result for bloch sphere QUTiP">
              <a:extLst>
                <a:ext uri="{FF2B5EF4-FFF2-40B4-BE49-F238E27FC236}">
                  <a16:creationId xmlns:a16="http://schemas.microsoft.com/office/drawing/2014/main" id="{2A57E2DE-B689-D81A-9EC2-19424FA001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9999" y="3105469"/>
              <a:ext cx="1907127" cy="19071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570749A-71B4-3642-4466-5FC1F9C78E00}"/>
                </a:ext>
              </a:extLst>
            </p:cNvPr>
            <p:cNvSpPr txBox="1"/>
            <p:nvPr/>
          </p:nvSpPr>
          <p:spPr>
            <a:xfrm>
              <a:off x="1733364" y="2915256"/>
              <a:ext cx="394072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1</a:t>
              </a:r>
            </a:p>
          </p:txBody>
        </p: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49AAE0A6-C908-C62F-85C6-BA52BB1D21B9}"/>
                </a:ext>
              </a:extLst>
            </p:cNvPr>
            <p:cNvGrpSpPr/>
            <p:nvPr/>
          </p:nvGrpSpPr>
          <p:grpSpPr>
            <a:xfrm>
              <a:off x="1814214" y="4660137"/>
              <a:ext cx="179849" cy="338554"/>
              <a:chOff x="1814214" y="4660137"/>
              <a:chExt cx="179849" cy="338554"/>
            </a:xfrm>
          </p:grpSpPr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EAB2C748-6DEC-B1F0-D31C-3A82A94AE091}"/>
                  </a:ext>
                </a:extLst>
              </p:cNvPr>
              <p:cNvSpPr/>
              <p:nvPr/>
            </p:nvSpPr>
            <p:spPr>
              <a:xfrm>
                <a:off x="1846769" y="4716730"/>
                <a:ext cx="83631" cy="82766"/>
              </a:xfrm>
              <a:prstGeom prst="rect">
                <a:avLst/>
              </a:prstGeom>
              <a:solidFill>
                <a:srgbClr val="E8DEDE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C47C7AFB-58FD-8EC7-C28B-B50F603B9765}"/>
                  </a:ext>
                </a:extLst>
              </p:cNvPr>
              <p:cNvSpPr txBox="1"/>
              <p:nvPr/>
            </p:nvSpPr>
            <p:spPr>
              <a:xfrm>
                <a:off x="1814214" y="4660137"/>
                <a:ext cx="17984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0</a:t>
                </a:r>
              </a:p>
            </p:txBody>
          </p:sp>
        </p:grpSp>
      </p:grpSp>
      <p:cxnSp>
        <p:nvCxnSpPr>
          <p:cNvPr id="10" name="Straight Connector 9"/>
          <p:cNvCxnSpPr>
            <a:cxnSpLocks/>
          </p:cNvCxnSpPr>
          <p:nvPr/>
        </p:nvCxnSpPr>
        <p:spPr>
          <a:xfrm>
            <a:off x="0" y="1054167"/>
            <a:ext cx="12192000" cy="0"/>
          </a:xfrm>
          <a:prstGeom prst="line">
            <a:avLst/>
          </a:prstGeom>
          <a:ln w="19050">
            <a:solidFill>
              <a:srgbClr val="BF57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3">
            <a:extLst>
              <a:ext uri="{FF2B5EF4-FFF2-40B4-BE49-F238E27FC236}">
                <a16:creationId xmlns:a16="http://schemas.microsoft.com/office/drawing/2014/main" id="{FCAF57EB-3D10-C993-E3D8-E1B965F82382}"/>
              </a:ext>
            </a:extLst>
          </p:cNvPr>
          <p:cNvSpPr txBox="1">
            <a:spLocks/>
          </p:cNvSpPr>
          <p:nvPr/>
        </p:nvSpPr>
        <p:spPr>
          <a:xfrm>
            <a:off x="82062" y="39406"/>
            <a:ext cx="12027875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baseline="0">
                <a:solidFill>
                  <a:srgbClr val="A7934B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BF5700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Quantum Measurements Are Error-Prone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67DB99-49B8-92B4-DEEC-ADA6D8375FCB}"/>
              </a:ext>
            </a:extLst>
          </p:cNvPr>
          <p:cNvSpPr txBox="1"/>
          <p:nvPr/>
        </p:nvSpPr>
        <p:spPr>
          <a:xfrm>
            <a:off x="-885" y="6126614"/>
            <a:ext cx="12192883" cy="731520"/>
          </a:xfrm>
          <a:prstGeom prst="rect">
            <a:avLst/>
          </a:prstGeom>
          <a:solidFill>
            <a:srgbClr val="BF5700"/>
          </a:solidFill>
        </p:spPr>
        <p:txBody>
          <a:bodyPr wrap="square" rtlCol="0">
            <a:noAutofit/>
          </a:bodyPr>
          <a:lstStyle/>
          <a:p>
            <a:pPr marL="0" marR="0" lvl="0" indent="0" algn="ctr" defTabSz="10912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Lower measurement</a:t>
            </a:r>
            <a:r>
              <a:rPr kumimoji="0" lang="en-US" sz="2400" b="0" i="0" u="none" strike="noStrike" kern="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errors are desirable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7CF745E-F12A-F236-BA73-700C405B88FC}"/>
              </a:ext>
            </a:extLst>
          </p:cNvPr>
          <p:cNvGrpSpPr/>
          <p:nvPr/>
        </p:nvGrpSpPr>
        <p:grpSpPr>
          <a:xfrm>
            <a:off x="10202810" y="3578489"/>
            <a:ext cx="1907127" cy="2097340"/>
            <a:chOff x="909999" y="2915256"/>
            <a:chExt cx="1907127" cy="2097340"/>
          </a:xfrm>
        </p:grpSpPr>
        <p:pic>
          <p:nvPicPr>
            <p:cNvPr id="4" name="Picture 10" descr="Image result for bloch sphere QUTiP">
              <a:extLst>
                <a:ext uri="{FF2B5EF4-FFF2-40B4-BE49-F238E27FC236}">
                  <a16:creationId xmlns:a16="http://schemas.microsoft.com/office/drawing/2014/main" id="{9972608F-2976-DFBA-7201-AA8654B379A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9999" y="3105469"/>
              <a:ext cx="1907127" cy="19071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3E5D988-BBEE-4864-2E6D-8C5578663B95}"/>
                </a:ext>
              </a:extLst>
            </p:cNvPr>
            <p:cNvSpPr txBox="1"/>
            <p:nvPr/>
          </p:nvSpPr>
          <p:spPr>
            <a:xfrm>
              <a:off x="1733364" y="2915256"/>
              <a:ext cx="394072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1</a:t>
              </a:r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404F28C-435C-014D-A243-AD7ED6192426}"/>
                </a:ext>
              </a:extLst>
            </p:cNvPr>
            <p:cNvGrpSpPr/>
            <p:nvPr/>
          </p:nvGrpSpPr>
          <p:grpSpPr>
            <a:xfrm>
              <a:off x="1814214" y="4660137"/>
              <a:ext cx="179849" cy="338554"/>
              <a:chOff x="1814214" y="4660137"/>
              <a:chExt cx="179849" cy="338554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08EA5839-B8CF-7BF2-ECA8-8C8F70BA26BB}"/>
                  </a:ext>
                </a:extLst>
              </p:cNvPr>
              <p:cNvSpPr/>
              <p:nvPr/>
            </p:nvSpPr>
            <p:spPr>
              <a:xfrm>
                <a:off x="1846769" y="4716730"/>
                <a:ext cx="83631" cy="82766"/>
              </a:xfrm>
              <a:prstGeom prst="rect">
                <a:avLst/>
              </a:prstGeom>
              <a:solidFill>
                <a:srgbClr val="E8DEDE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E372CEA-4339-E577-E516-BF52D8219DDF}"/>
                  </a:ext>
                </a:extLst>
              </p:cNvPr>
              <p:cNvSpPr txBox="1"/>
              <p:nvPr/>
            </p:nvSpPr>
            <p:spPr>
              <a:xfrm>
                <a:off x="1814214" y="4660137"/>
                <a:ext cx="17984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0</a:t>
                </a:r>
              </a:p>
            </p:txBody>
          </p:sp>
        </p:grp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F6A4D30-D103-A440-0655-D497F62FA5DB}"/>
              </a:ext>
            </a:extLst>
          </p:cNvPr>
          <p:cNvGrpSpPr/>
          <p:nvPr/>
        </p:nvGrpSpPr>
        <p:grpSpPr>
          <a:xfrm>
            <a:off x="7692397" y="3261519"/>
            <a:ext cx="2899630" cy="468837"/>
            <a:chOff x="9281630" y="4751100"/>
            <a:chExt cx="2181147" cy="291050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4AC20D1-9186-ED12-897C-1E9142E9E468}"/>
                </a:ext>
              </a:extLst>
            </p:cNvPr>
            <p:cNvCxnSpPr>
              <a:cxnSpLocks/>
            </p:cNvCxnSpPr>
            <p:nvPr/>
          </p:nvCxnSpPr>
          <p:spPr>
            <a:xfrm>
              <a:off x="9281630" y="5035181"/>
              <a:ext cx="274050" cy="0"/>
            </a:xfrm>
            <a:prstGeom prst="straightConnector1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  <a:tailEnd type="triangle"/>
            </a:ln>
            <a:effectLst/>
          </p:spPr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1F63729F-8673-00B8-0A04-6C099671AF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976484" y="4751100"/>
              <a:ext cx="486293" cy="291050"/>
            </a:xfrm>
            <a:prstGeom prst="straightConnector1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  <a:tailEnd type="triangle"/>
            </a:ln>
            <a:effectLst/>
          </p:spPr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556ED89-EE1C-FE73-DAC0-DF787BFEBB95}"/>
              </a:ext>
            </a:extLst>
          </p:cNvPr>
          <p:cNvGrpSpPr/>
          <p:nvPr/>
        </p:nvGrpSpPr>
        <p:grpSpPr>
          <a:xfrm>
            <a:off x="8505022" y="2627318"/>
            <a:ext cx="1176866" cy="634206"/>
            <a:chOff x="10012369" y="1840832"/>
            <a:chExt cx="1176866" cy="634206"/>
          </a:xfrm>
        </p:grpSpPr>
        <p:sp>
          <p:nvSpPr>
            <p:cNvPr id="17" name="Lightning Bolt 16">
              <a:extLst>
                <a:ext uri="{FF2B5EF4-FFF2-40B4-BE49-F238E27FC236}">
                  <a16:creationId xmlns:a16="http://schemas.microsoft.com/office/drawing/2014/main" id="{1AE926A8-A19B-4F52-322B-572B5DCA3E57}"/>
                </a:ext>
              </a:extLst>
            </p:cNvPr>
            <p:cNvSpPr/>
            <p:nvPr/>
          </p:nvSpPr>
          <p:spPr>
            <a:xfrm>
              <a:off x="10012369" y="1840832"/>
              <a:ext cx="645459" cy="634206"/>
            </a:xfrm>
            <a:prstGeom prst="lightningBolt">
              <a:avLst/>
            </a:prstGeom>
            <a:solidFill>
              <a:srgbClr val="C00000"/>
            </a:solidFill>
            <a:ln w="9525" cap="flat" cmpd="sng" algn="ctr">
              <a:solidFill>
                <a:sysClr val="windowText" lastClr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DCB67C2-F59D-9F89-FEB2-FB59D8C1EA7C}"/>
                </a:ext>
              </a:extLst>
            </p:cNvPr>
            <p:cNvSpPr txBox="1"/>
            <p:nvPr/>
          </p:nvSpPr>
          <p:spPr>
            <a:xfrm>
              <a:off x="10440312" y="1868339"/>
              <a:ext cx="7489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Error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74684ED-1B96-089D-B354-9E3C2A1554E4}"/>
              </a:ext>
            </a:extLst>
          </p:cNvPr>
          <p:cNvGrpSpPr/>
          <p:nvPr/>
        </p:nvGrpSpPr>
        <p:grpSpPr>
          <a:xfrm>
            <a:off x="5881094" y="2549312"/>
            <a:ext cx="1907127" cy="2123381"/>
            <a:chOff x="1670885" y="2287208"/>
            <a:chExt cx="1907127" cy="2123381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8794F157-A097-2E80-1225-2F6BD85A91B9}"/>
                </a:ext>
              </a:extLst>
            </p:cNvPr>
            <p:cNvGrpSpPr/>
            <p:nvPr/>
          </p:nvGrpSpPr>
          <p:grpSpPr>
            <a:xfrm>
              <a:off x="1670885" y="2287208"/>
              <a:ext cx="1907127" cy="2123381"/>
              <a:chOff x="1106551" y="2915256"/>
              <a:chExt cx="1907127" cy="2123381"/>
            </a:xfrm>
          </p:grpSpPr>
          <p:pic>
            <p:nvPicPr>
              <p:cNvPr id="22" name="Picture 10" descr="Image result for bloch sphere QUTiP">
                <a:extLst>
                  <a:ext uri="{FF2B5EF4-FFF2-40B4-BE49-F238E27FC236}">
                    <a16:creationId xmlns:a16="http://schemas.microsoft.com/office/drawing/2014/main" id="{266F9814-1F9B-E906-7DB5-AD450B76578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06551" y="3131510"/>
                <a:ext cx="1907127" cy="19071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214D57C-DF65-7284-43C8-371FE99E2C79}"/>
                  </a:ext>
                </a:extLst>
              </p:cNvPr>
              <p:cNvSpPr txBox="1"/>
              <p:nvPr/>
            </p:nvSpPr>
            <p:spPr>
              <a:xfrm>
                <a:off x="1733364" y="2915256"/>
                <a:ext cx="394072" cy="369332"/>
              </a:xfrm>
              <a:prstGeom prst="rect">
                <a:avLst/>
              </a:prstGeom>
              <a:solidFill>
                <a:sysClr val="window" lastClr="FFFFF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1</a:t>
                </a:r>
              </a:p>
            </p:txBody>
          </p:sp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CD937241-974C-DBEC-5A3A-48CCC60360BF}"/>
                  </a:ext>
                </a:extLst>
              </p:cNvPr>
              <p:cNvGrpSpPr/>
              <p:nvPr/>
            </p:nvGrpSpPr>
            <p:grpSpPr>
              <a:xfrm>
                <a:off x="1814214" y="4660137"/>
                <a:ext cx="179849" cy="338554"/>
                <a:chOff x="1814214" y="4660137"/>
                <a:chExt cx="179849" cy="338554"/>
              </a:xfrm>
            </p:grpSpPr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107FF657-A883-35B5-FF64-7777D05FAE49}"/>
                    </a:ext>
                  </a:extLst>
                </p:cNvPr>
                <p:cNvSpPr/>
                <p:nvPr/>
              </p:nvSpPr>
              <p:spPr>
                <a:xfrm>
                  <a:off x="1846769" y="4716730"/>
                  <a:ext cx="83631" cy="82766"/>
                </a:xfrm>
                <a:prstGeom prst="rect">
                  <a:avLst/>
                </a:prstGeom>
                <a:solidFill>
                  <a:srgbClr val="E8DEDE"/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92911391-CC57-1097-FDBE-251681DAAB53}"/>
                    </a:ext>
                  </a:extLst>
                </p:cNvPr>
                <p:cNvSpPr txBox="1"/>
                <p:nvPr/>
              </p:nvSpPr>
              <p:spPr>
                <a:xfrm>
                  <a:off x="1814214" y="4660137"/>
                  <a:ext cx="179849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charset="0"/>
                      <a:ea typeface="+mn-ea"/>
                      <a:cs typeface="+mn-cs"/>
                    </a:rPr>
                    <a:t>0</a:t>
                  </a:r>
                </a:p>
              </p:txBody>
            </p:sp>
          </p:grpSp>
        </p:grp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1AAE3E58-C859-0FA2-3C95-E347883F1C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64264" y="3430984"/>
              <a:ext cx="365760" cy="315530"/>
            </a:xfrm>
            <a:prstGeom prst="line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headEnd type="oval"/>
              <a:tailEnd type="none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</p:grp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8E49488-8D35-D776-6252-919FCCFB52D9}"/>
              </a:ext>
            </a:extLst>
          </p:cNvPr>
          <p:cNvCxnSpPr>
            <a:cxnSpLocks/>
          </p:cNvCxnSpPr>
          <p:nvPr/>
        </p:nvCxnSpPr>
        <p:spPr>
          <a:xfrm>
            <a:off x="11177425" y="4004414"/>
            <a:ext cx="3970" cy="696879"/>
          </a:xfrm>
          <a:prstGeom prst="line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headEnd type="oval"/>
            <a:tailEnd type="non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040F51CA-83BB-8E93-1683-0C73A4A43E52}"/>
              </a:ext>
            </a:extLst>
          </p:cNvPr>
          <p:cNvSpPr/>
          <p:nvPr/>
        </p:nvSpPr>
        <p:spPr>
          <a:xfrm>
            <a:off x="8043777" y="3294952"/>
            <a:ext cx="1907127" cy="873595"/>
          </a:xfrm>
          <a:prstGeom prst="roundRect">
            <a:avLst>
              <a:gd name="adj" fmla="val 10000"/>
            </a:avLst>
          </a:prstGeom>
          <a:solidFill>
            <a:srgbClr val="5C9BA4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Quantum Measurement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D9BB327B-C4AA-421D-558E-50BEF53DB386}"/>
              </a:ext>
            </a:extLst>
          </p:cNvPr>
          <p:cNvCxnSpPr>
            <a:cxnSpLocks/>
            <a:stCxn id="44" idx="0"/>
          </p:cNvCxnSpPr>
          <p:nvPr/>
        </p:nvCxnSpPr>
        <p:spPr>
          <a:xfrm flipH="1" flipV="1">
            <a:off x="11184800" y="2150056"/>
            <a:ext cx="12150" cy="627573"/>
          </a:xfrm>
          <a:prstGeom prst="line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headEnd type="oval"/>
            <a:tailEnd type="non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2CF55A58-792E-1B62-BAD4-417318C90C74}"/>
              </a:ext>
            </a:extLst>
          </p:cNvPr>
          <p:cNvSpPr txBox="1"/>
          <p:nvPr/>
        </p:nvSpPr>
        <p:spPr>
          <a:xfrm>
            <a:off x="10827170" y="3050035"/>
            <a:ext cx="715260" cy="461665"/>
          </a:xfrm>
          <a:prstGeom prst="rect">
            <a:avLst/>
          </a:prstGeom>
          <a:solidFill>
            <a:srgbClr val="104210"/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50%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9795082-5DFA-F5C7-FADD-BFEB22924646}"/>
              </a:ext>
            </a:extLst>
          </p:cNvPr>
          <p:cNvSpPr txBox="1"/>
          <p:nvPr/>
        </p:nvSpPr>
        <p:spPr>
          <a:xfrm>
            <a:off x="10819795" y="5617570"/>
            <a:ext cx="715260" cy="461665"/>
          </a:xfrm>
          <a:prstGeom prst="rect">
            <a:avLst/>
          </a:prstGeom>
          <a:solidFill>
            <a:srgbClr val="104210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50%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5DD6053-D416-80C8-222F-F987EA049917}"/>
              </a:ext>
            </a:extLst>
          </p:cNvPr>
          <p:cNvSpPr txBox="1"/>
          <p:nvPr/>
        </p:nvSpPr>
        <p:spPr>
          <a:xfrm>
            <a:off x="10839319" y="3039729"/>
            <a:ext cx="715260" cy="461665"/>
          </a:xfrm>
          <a:prstGeom prst="rect">
            <a:avLst/>
          </a:prstGeom>
          <a:solidFill>
            <a:srgbClr val="C00000"/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30%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0AAA9B7C-CC3D-46FA-FC5F-318553705B24}"/>
              </a:ext>
            </a:extLst>
          </p:cNvPr>
          <p:cNvSpPr txBox="1"/>
          <p:nvPr/>
        </p:nvSpPr>
        <p:spPr>
          <a:xfrm>
            <a:off x="10828530" y="5615177"/>
            <a:ext cx="715260" cy="461665"/>
          </a:xfrm>
          <a:prstGeom prst="rect">
            <a:avLst/>
          </a:prstGeom>
          <a:solidFill>
            <a:srgbClr val="C00000"/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7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0%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5795BD09-3449-5163-D88E-6952D4CA78E4}"/>
              </a:ext>
            </a:extLst>
          </p:cNvPr>
          <p:cNvCxnSpPr>
            <a:cxnSpLocks/>
            <a:stCxn id="29" idx="3"/>
          </p:cNvCxnSpPr>
          <p:nvPr/>
        </p:nvCxnSpPr>
        <p:spPr>
          <a:xfrm>
            <a:off x="9950904" y="3731750"/>
            <a:ext cx="589207" cy="45263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43290509-B93C-B29A-25D1-95B5A0F506A3}"/>
              </a:ext>
            </a:extLst>
          </p:cNvPr>
          <p:cNvSpPr txBox="1"/>
          <p:nvPr/>
        </p:nvSpPr>
        <p:spPr>
          <a:xfrm>
            <a:off x="88827" y="1152975"/>
            <a:ext cx="60071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noProof="0" dirty="0">
                <a:ln>
                  <a:noFill/>
                </a:ln>
                <a:solidFill>
                  <a:srgbClr val="10421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Quantum measurements produce incorrect ‘classical’ outcomes</a:t>
            </a:r>
            <a:endParaRPr lang="en-US" sz="2400" dirty="0">
              <a:solidFill>
                <a:srgbClr val="10421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387704BC-DDCB-65DA-4225-C007A274AEB4}"/>
                  </a:ext>
                </a:extLst>
              </p:cNvPr>
              <p:cNvSpPr txBox="1"/>
              <p:nvPr/>
            </p:nvSpPr>
            <p:spPr>
              <a:xfrm>
                <a:off x="82062" y="4720072"/>
                <a:ext cx="642584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  <a:defRPr/>
                </a:pPr>
                <a:r>
                  <a:rPr kumimoji="0" lang="en-US" sz="2400" b="0" i="0" u="none" strike="noStrike" kern="1200" cap="none" spc="0" normalizeH="0" noProof="0" dirty="0">
                    <a:ln>
                      <a:noFill/>
                    </a:ln>
                    <a:solidFill>
                      <a:schemeClr val="accent4">
                        <a:lumMod val="50000"/>
                      </a:schemeClr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State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sz="2400" i="1" smtClean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4">
                        <a:lumMod val="50000"/>
                      </a:schemeClr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 more prone</a:t>
                </a:r>
                <a:r>
                  <a:rPr kumimoji="0" lang="en-US" sz="2400" b="0" i="0" u="none" strike="noStrike" kern="1200" cap="none" spc="0" normalizeH="0" noProof="0" dirty="0">
                    <a:ln>
                      <a:noFill/>
                    </a:ln>
                    <a:solidFill>
                      <a:schemeClr val="accent4">
                        <a:lumMod val="50000"/>
                      </a:schemeClr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 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4">
                        <a:lumMod val="50000"/>
                      </a:schemeClr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to errors than state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sz="2400" i="1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4">
                        <a:lumMod val="50000"/>
                      </a:schemeClr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  </a:t>
                </a: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387704BC-DDCB-65DA-4225-C007A274AE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62" y="4720072"/>
                <a:ext cx="6425845" cy="461665"/>
              </a:xfrm>
              <a:prstGeom prst="rect">
                <a:avLst/>
              </a:prstGeom>
              <a:blipFill>
                <a:blip r:embed="rId4"/>
                <a:stretch>
                  <a:fillRect l="-1183" t="-7895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TextBox 67">
            <a:extLst>
              <a:ext uri="{FF2B5EF4-FFF2-40B4-BE49-F238E27FC236}">
                <a16:creationId xmlns:a16="http://schemas.microsoft.com/office/drawing/2014/main" id="{56A03965-58D3-1F6B-48E6-9BB339AC0174}"/>
              </a:ext>
            </a:extLst>
          </p:cNvPr>
          <p:cNvSpPr txBox="1"/>
          <p:nvPr/>
        </p:nvSpPr>
        <p:spPr>
          <a:xfrm>
            <a:off x="89565" y="3030686"/>
            <a:ext cx="60263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noProof="0" dirty="0">
                <a:ln>
                  <a:noFill/>
                </a:ln>
                <a:solidFill>
                  <a:srgbClr val="10421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Error-rates typically in the</a:t>
            </a:r>
            <a:r>
              <a:rPr lang="en-US" sz="2400" dirty="0">
                <a:solidFill>
                  <a:srgbClr val="10421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range of 1-4 %</a:t>
            </a:r>
          </a:p>
        </p:txBody>
      </p:sp>
    </p:spTree>
    <p:extLst>
      <p:ext uri="{BB962C8B-B14F-4D97-AF65-F5344CB8AC3E}">
        <p14:creationId xmlns:p14="http://schemas.microsoft.com/office/powerpoint/2010/main" val="3258829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55" grpId="0" animBg="1"/>
      <p:bldP spid="56" grpId="0" animBg="1"/>
      <p:bldP spid="66" grpId="0"/>
      <p:bldP spid="6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>
            <a:cxnSpLocks/>
          </p:cNvCxnSpPr>
          <p:nvPr/>
        </p:nvCxnSpPr>
        <p:spPr>
          <a:xfrm>
            <a:off x="0" y="1054167"/>
            <a:ext cx="12192000" cy="0"/>
          </a:xfrm>
          <a:prstGeom prst="line">
            <a:avLst/>
          </a:prstGeom>
          <a:ln w="19050">
            <a:solidFill>
              <a:srgbClr val="BF57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3">
            <a:extLst>
              <a:ext uri="{FF2B5EF4-FFF2-40B4-BE49-F238E27FC236}">
                <a16:creationId xmlns:a16="http://schemas.microsoft.com/office/drawing/2014/main" id="{FCAF57EB-3D10-C993-E3D8-E1B965F82382}"/>
              </a:ext>
            </a:extLst>
          </p:cNvPr>
          <p:cNvSpPr txBox="1">
            <a:spLocks/>
          </p:cNvSpPr>
          <p:nvPr/>
        </p:nvSpPr>
        <p:spPr>
          <a:xfrm>
            <a:off x="82062" y="39406"/>
            <a:ext cx="12027875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baseline="0">
                <a:solidFill>
                  <a:srgbClr val="A7934B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BF5700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What Causes Hardware Errors?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67DB99-49B8-92B4-DEEC-ADA6D8375FCB}"/>
              </a:ext>
            </a:extLst>
          </p:cNvPr>
          <p:cNvSpPr txBox="1"/>
          <p:nvPr/>
        </p:nvSpPr>
        <p:spPr>
          <a:xfrm>
            <a:off x="-885" y="6126614"/>
            <a:ext cx="12192883" cy="731520"/>
          </a:xfrm>
          <a:prstGeom prst="rect">
            <a:avLst/>
          </a:prstGeom>
          <a:solidFill>
            <a:srgbClr val="BF5700"/>
          </a:solidFill>
        </p:spPr>
        <p:txBody>
          <a:bodyPr wrap="square" rtlCol="0">
            <a:noAutofit/>
          </a:bodyPr>
          <a:lstStyle/>
          <a:p>
            <a:pPr marL="0" marR="0" lvl="0" indent="0" algn="ctr" defTabSz="10912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Some</a:t>
            </a:r>
            <a:r>
              <a:rPr lang="en-US" sz="2400" kern="0" dirty="0">
                <a:solidFill>
                  <a:prstClr val="white"/>
                </a:solidFill>
                <a:latin typeface="Calibri"/>
              </a:rPr>
              <a:t> noise sources are not yet completely understood, hard to fully eliminate at device-level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43290509-B93C-B29A-25D1-95B5A0F506A3}"/>
              </a:ext>
            </a:extLst>
          </p:cNvPr>
          <p:cNvSpPr txBox="1"/>
          <p:nvPr/>
        </p:nvSpPr>
        <p:spPr>
          <a:xfrm>
            <a:off x="-8474" y="1124488"/>
            <a:ext cx="114935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10421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Let us take the example of a measurement operation</a:t>
            </a:r>
            <a:r>
              <a:rPr lang="en-US" sz="2400" dirty="0">
                <a:solidFill>
                  <a:srgbClr val="10421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on a superconducting qubit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10421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6B7C1774-A088-9858-971E-C68D956F390E}"/>
              </a:ext>
            </a:extLst>
          </p:cNvPr>
          <p:cNvSpPr/>
          <p:nvPr/>
        </p:nvSpPr>
        <p:spPr bwMode="auto">
          <a:xfrm>
            <a:off x="2376859" y="5299516"/>
            <a:ext cx="580767" cy="550574"/>
          </a:xfrm>
          <a:prstGeom prst="ellipse">
            <a:avLst/>
          </a:prstGeom>
          <a:solidFill>
            <a:srgbClr val="CCD5AE"/>
          </a:solidFill>
          <a:ln w="9525" cap="flat" cmpd="sng" algn="ctr">
            <a:solidFill>
              <a:srgbClr val="D2D2D2">
                <a:lumMod val="10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Calibri" panose="020F0502020204030204" pitchFamily="34" charset="0"/>
            </a:endParaRPr>
          </a:p>
        </p:txBody>
      </p:sp>
      <p:sp>
        <p:nvSpPr>
          <p:cNvPr id="81" name="Rounded Rectangular Callout 80">
            <a:extLst>
              <a:ext uri="{FF2B5EF4-FFF2-40B4-BE49-F238E27FC236}">
                <a16:creationId xmlns:a16="http://schemas.microsoft.com/office/drawing/2014/main" id="{4DAEAFA2-1373-82FD-2D37-BBEA5D4A8105}"/>
              </a:ext>
            </a:extLst>
          </p:cNvPr>
          <p:cNvSpPr/>
          <p:nvPr/>
        </p:nvSpPr>
        <p:spPr>
          <a:xfrm>
            <a:off x="1781292" y="1984677"/>
            <a:ext cx="1771903" cy="702917"/>
          </a:xfrm>
          <a:prstGeom prst="wedgeRoundRectCallout">
            <a:avLst>
              <a:gd name="adj1" fmla="val -41475"/>
              <a:gd name="adj2" fmla="val -49150"/>
              <a:gd name="adj3" fmla="val 16667"/>
            </a:avLst>
          </a:prstGeom>
          <a:solidFill>
            <a:srgbClr val="EDF6F9"/>
          </a:solidFill>
          <a:ln w="25400" cap="flat" cmpd="sng" algn="ctr">
            <a:solidFill>
              <a:srgbClr val="002060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72C6">
                    <a:lumMod val="50000"/>
                  </a:srgbClr>
                </a:solidFill>
                <a:effectLst/>
                <a:uLnTx/>
                <a:uFillTx/>
              </a:rPr>
              <a:t>Measure</a:t>
            </a:r>
          </a:p>
        </p:txBody>
      </p: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8DF4B4A3-7842-91FE-57AD-B13E2CFCB212}"/>
              </a:ext>
            </a:extLst>
          </p:cNvPr>
          <p:cNvCxnSpPr>
            <a:cxnSpLocks/>
            <a:stCxn id="81" idx="2"/>
            <a:endCxn id="80" idx="0"/>
          </p:cNvCxnSpPr>
          <p:nvPr/>
        </p:nvCxnSpPr>
        <p:spPr>
          <a:xfrm flipH="1">
            <a:off x="2667243" y="2687594"/>
            <a:ext cx="1" cy="2611922"/>
          </a:xfrm>
          <a:prstGeom prst="straightConnector1">
            <a:avLst/>
          </a:prstGeom>
          <a:noFill/>
          <a:ln w="31750" cap="flat" cmpd="sng" algn="ctr">
            <a:solidFill>
              <a:srgbClr val="D2D2D2">
                <a:lumMod val="10000"/>
              </a:srgbClr>
            </a:solidFill>
            <a:prstDash val="solid"/>
            <a:headEnd type="none"/>
            <a:tailEnd type="triangle" w="lg" len="lg"/>
          </a:ln>
          <a:effectLst/>
        </p:spPr>
      </p:cxnSp>
      <p:sp>
        <p:nvSpPr>
          <p:cNvPr id="83" name="Rounded Rectangular Callout 10">
            <a:extLst>
              <a:ext uri="{FF2B5EF4-FFF2-40B4-BE49-F238E27FC236}">
                <a16:creationId xmlns:a16="http://schemas.microsoft.com/office/drawing/2014/main" id="{6AC569D4-395C-106F-601B-3103CE4AEDDB}"/>
              </a:ext>
            </a:extLst>
          </p:cNvPr>
          <p:cNvSpPr/>
          <p:nvPr/>
        </p:nvSpPr>
        <p:spPr>
          <a:xfrm>
            <a:off x="1730179" y="1477463"/>
            <a:ext cx="754158" cy="389179"/>
          </a:xfrm>
          <a:prstGeom prst="wedgeRoundRectCallout">
            <a:avLst>
              <a:gd name="adj1" fmla="val -41475"/>
              <a:gd name="adj2" fmla="val -49150"/>
              <a:gd name="adj3" fmla="val 16667"/>
            </a:avLst>
          </a:prstGeom>
          <a:noFill/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72C6">
                    <a:lumMod val="50000"/>
                  </a:srgbClr>
                </a:solidFill>
                <a:effectLst/>
                <a:uLnTx/>
                <a:uFillTx/>
              </a:rPr>
              <a:t>0</a:t>
            </a:r>
          </a:p>
        </p:txBody>
      </p:sp>
      <p:sp>
        <p:nvSpPr>
          <p:cNvPr id="84" name="Rounded Rectangular Callout 10">
            <a:extLst>
              <a:ext uri="{FF2B5EF4-FFF2-40B4-BE49-F238E27FC236}">
                <a16:creationId xmlns:a16="http://schemas.microsoft.com/office/drawing/2014/main" id="{1BE37CEE-C2DC-8E69-81F1-7569F740D059}"/>
              </a:ext>
            </a:extLst>
          </p:cNvPr>
          <p:cNvSpPr/>
          <p:nvPr/>
        </p:nvSpPr>
        <p:spPr>
          <a:xfrm>
            <a:off x="2857755" y="1458129"/>
            <a:ext cx="754158" cy="389179"/>
          </a:xfrm>
          <a:prstGeom prst="wedgeRoundRectCallout">
            <a:avLst>
              <a:gd name="adj1" fmla="val -41475"/>
              <a:gd name="adj2" fmla="val -49150"/>
              <a:gd name="adj3" fmla="val 16667"/>
            </a:avLst>
          </a:prstGeom>
          <a:noFill/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72C6">
                    <a:lumMod val="50000"/>
                  </a:srgbClr>
                </a:solidFill>
                <a:effectLst/>
                <a:uLnTx/>
                <a:uFillTx/>
              </a:rPr>
              <a:t>1</a:t>
            </a:r>
          </a:p>
        </p:txBody>
      </p: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A478032F-93CB-8B80-7A86-C0C022D74544}"/>
              </a:ext>
            </a:extLst>
          </p:cNvPr>
          <p:cNvCxnSpPr>
            <a:cxnSpLocks/>
            <a:stCxn id="81" idx="0"/>
            <a:endCxn id="83" idx="2"/>
          </p:cNvCxnSpPr>
          <p:nvPr/>
        </p:nvCxnSpPr>
        <p:spPr>
          <a:xfrm flipH="1" flipV="1">
            <a:off x="2107258" y="1866642"/>
            <a:ext cx="559986" cy="118035"/>
          </a:xfrm>
          <a:prstGeom prst="straightConnector1">
            <a:avLst/>
          </a:prstGeom>
          <a:noFill/>
          <a:ln w="31750" cap="flat" cmpd="sng" algn="ctr">
            <a:solidFill>
              <a:srgbClr val="D2D2D2">
                <a:lumMod val="10000"/>
              </a:srgbClr>
            </a:solidFill>
            <a:prstDash val="solid"/>
            <a:headEnd type="none"/>
            <a:tailEnd type="triangle" w="lg" len="lg"/>
          </a:ln>
          <a:effectLst/>
        </p:spPr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671A6CD3-DD42-6B26-C945-480A5C1B59BC}"/>
              </a:ext>
            </a:extLst>
          </p:cNvPr>
          <p:cNvCxnSpPr>
            <a:cxnSpLocks/>
            <a:stCxn id="81" idx="0"/>
            <a:endCxn id="84" idx="2"/>
          </p:cNvCxnSpPr>
          <p:nvPr/>
        </p:nvCxnSpPr>
        <p:spPr>
          <a:xfrm flipV="1">
            <a:off x="2667244" y="1847308"/>
            <a:ext cx="567590" cy="137369"/>
          </a:xfrm>
          <a:prstGeom prst="straightConnector1">
            <a:avLst/>
          </a:prstGeom>
          <a:noFill/>
          <a:ln w="31750" cap="flat" cmpd="sng" algn="ctr">
            <a:solidFill>
              <a:srgbClr val="D2D2D2">
                <a:lumMod val="10000"/>
              </a:srgbClr>
            </a:solidFill>
            <a:prstDash val="solid"/>
            <a:headEnd type="none"/>
            <a:tailEnd type="triangle" w="lg" len="lg"/>
          </a:ln>
          <a:effectLst/>
        </p:spPr>
      </p:cxnSp>
      <p:grpSp>
        <p:nvGrpSpPr>
          <p:cNvPr id="87" name="Group 86">
            <a:extLst>
              <a:ext uri="{FF2B5EF4-FFF2-40B4-BE49-F238E27FC236}">
                <a16:creationId xmlns:a16="http://schemas.microsoft.com/office/drawing/2014/main" id="{1EB4052C-CE87-326D-DB85-B9C6D041FBDE}"/>
              </a:ext>
            </a:extLst>
          </p:cNvPr>
          <p:cNvGrpSpPr/>
          <p:nvPr/>
        </p:nvGrpSpPr>
        <p:grpSpPr>
          <a:xfrm>
            <a:off x="4274041" y="5319303"/>
            <a:ext cx="1655806" cy="664579"/>
            <a:chOff x="2891481" y="5424341"/>
            <a:chExt cx="1655806" cy="664579"/>
          </a:xfrm>
        </p:grpSpPr>
        <p:sp>
          <p:nvSpPr>
            <p:cNvPr id="88" name="Equal 87">
              <a:extLst>
                <a:ext uri="{FF2B5EF4-FFF2-40B4-BE49-F238E27FC236}">
                  <a16:creationId xmlns:a16="http://schemas.microsoft.com/office/drawing/2014/main" id="{4A0AB781-7B7D-A5D3-1433-C89FF5001C08}"/>
                </a:ext>
              </a:extLst>
            </p:cNvPr>
            <p:cNvSpPr/>
            <p:nvPr/>
          </p:nvSpPr>
          <p:spPr bwMode="auto">
            <a:xfrm>
              <a:off x="2891481" y="5503911"/>
              <a:ext cx="580768" cy="535532"/>
            </a:xfrm>
            <a:prstGeom prst="mathEqual">
              <a:avLst/>
            </a:prstGeom>
            <a:solidFill>
              <a:srgbClr val="002060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9" name="Multiply 88">
              <a:extLst>
                <a:ext uri="{FF2B5EF4-FFF2-40B4-BE49-F238E27FC236}">
                  <a16:creationId xmlns:a16="http://schemas.microsoft.com/office/drawing/2014/main" id="{4D801155-69CD-AE0D-8570-AA466039870D}"/>
                </a:ext>
              </a:extLst>
            </p:cNvPr>
            <p:cNvSpPr/>
            <p:nvPr/>
          </p:nvSpPr>
          <p:spPr bwMode="auto">
            <a:xfrm>
              <a:off x="3867665" y="5424341"/>
              <a:ext cx="679622" cy="664579"/>
            </a:xfrm>
            <a:prstGeom prst="mathMultiply">
              <a:avLst/>
            </a:prstGeom>
            <a:solidFill>
              <a:srgbClr val="FFCB77"/>
            </a:solidFill>
            <a:ln w="9525" cap="flat" cmpd="sng" algn="ctr">
              <a:solidFill>
                <a:srgbClr val="D2D2D2">
                  <a:lumMod val="10000"/>
                </a:srgbClr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90" name="Elbow Connector 89">
              <a:extLst>
                <a:ext uri="{FF2B5EF4-FFF2-40B4-BE49-F238E27FC236}">
                  <a16:creationId xmlns:a16="http://schemas.microsoft.com/office/drawing/2014/main" id="{022BE928-3AB7-4F11-5CBD-98A6BD09DA57}"/>
                </a:ext>
              </a:extLst>
            </p:cNvPr>
            <p:cNvCxnSpPr>
              <a:cxnSpLocks/>
              <a:stCxn id="88" idx="5"/>
            </p:cNvCxnSpPr>
            <p:nvPr/>
          </p:nvCxnSpPr>
          <p:spPr>
            <a:xfrm rot="5400000" flipH="1" flipV="1">
              <a:off x="3683834" y="5090590"/>
              <a:ext cx="21673" cy="1025611"/>
            </a:xfrm>
            <a:prstGeom prst="bentConnector4">
              <a:avLst>
                <a:gd name="adj1" fmla="val 744539"/>
                <a:gd name="adj2" fmla="val 100205"/>
              </a:avLst>
            </a:prstGeom>
            <a:noFill/>
            <a:ln w="50800" cap="flat" cmpd="sng" algn="ctr">
              <a:solidFill>
                <a:srgbClr val="505050"/>
              </a:solidFill>
              <a:prstDash val="solid"/>
              <a:headEnd type="none"/>
              <a:tailEnd type="none"/>
            </a:ln>
            <a:effectLst/>
          </p:spPr>
        </p:cxnSp>
        <p:cxnSp>
          <p:nvCxnSpPr>
            <p:cNvPr id="91" name="Elbow Connector 90">
              <a:extLst>
                <a:ext uri="{FF2B5EF4-FFF2-40B4-BE49-F238E27FC236}">
                  <a16:creationId xmlns:a16="http://schemas.microsoft.com/office/drawing/2014/main" id="{17156E5A-2574-B937-3E7D-BCCBA919F554}"/>
                </a:ext>
              </a:extLst>
            </p:cNvPr>
            <p:cNvCxnSpPr>
              <a:cxnSpLocks/>
              <a:endCxn id="88" idx="2"/>
            </p:cNvCxnSpPr>
            <p:nvPr/>
          </p:nvCxnSpPr>
          <p:spPr>
            <a:xfrm rot="10800000" flipV="1">
              <a:off x="3181866" y="5896639"/>
              <a:ext cx="1025611" cy="32483"/>
            </a:xfrm>
            <a:prstGeom prst="bentConnector4">
              <a:avLst>
                <a:gd name="adj1" fmla="val -10"/>
                <a:gd name="adj2" fmla="val 654564"/>
              </a:avLst>
            </a:prstGeom>
            <a:noFill/>
            <a:ln w="50800" cap="flat" cmpd="sng" algn="ctr">
              <a:solidFill>
                <a:srgbClr val="505050"/>
              </a:solidFill>
              <a:prstDash val="solid"/>
              <a:headEnd type="none"/>
              <a:tailEnd type="none"/>
            </a:ln>
            <a:effectLst/>
          </p:spPr>
        </p:cxnSp>
      </p:grpSp>
      <p:sp>
        <p:nvSpPr>
          <p:cNvPr id="92" name="Rounded Rectangular Callout 91">
            <a:extLst>
              <a:ext uri="{FF2B5EF4-FFF2-40B4-BE49-F238E27FC236}">
                <a16:creationId xmlns:a16="http://schemas.microsoft.com/office/drawing/2014/main" id="{508C72C3-7F5F-5067-37B1-1AFB3C90B245}"/>
              </a:ext>
            </a:extLst>
          </p:cNvPr>
          <p:cNvSpPr/>
          <p:nvPr/>
        </p:nvSpPr>
        <p:spPr>
          <a:xfrm>
            <a:off x="3997813" y="4765834"/>
            <a:ext cx="2223540" cy="415249"/>
          </a:xfrm>
          <a:prstGeom prst="wedgeRoundRectCallout">
            <a:avLst>
              <a:gd name="adj1" fmla="val -41475"/>
              <a:gd name="adj2" fmla="val -49150"/>
              <a:gd name="adj3" fmla="val 16667"/>
            </a:avLst>
          </a:prstGeom>
          <a:solidFill>
            <a:srgbClr val="EDF6F9"/>
          </a:solidFill>
          <a:ln w="25400" cap="flat" cmpd="sng" algn="ctr">
            <a:solidFill>
              <a:srgbClr val="002060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72C6">
                    <a:lumMod val="50000"/>
                  </a:srgbClr>
                </a:solidFill>
                <a:effectLst/>
                <a:uLnTx/>
                <a:uFillTx/>
              </a:rPr>
              <a:t>Resonator</a:t>
            </a:r>
          </a:p>
        </p:txBody>
      </p: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CB6E566F-2569-3489-7D7F-27B74BCFD735}"/>
              </a:ext>
            </a:extLst>
          </p:cNvPr>
          <p:cNvCxnSpPr>
            <a:cxnSpLocks/>
            <a:endCxn id="92" idx="2"/>
          </p:cNvCxnSpPr>
          <p:nvPr/>
        </p:nvCxnSpPr>
        <p:spPr>
          <a:xfrm flipH="1" flipV="1">
            <a:off x="5109583" y="5181083"/>
            <a:ext cx="6" cy="145560"/>
          </a:xfrm>
          <a:prstGeom prst="straightConnector1">
            <a:avLst/>
          </a:prstGeom>
          <a:noFill/>
          <a:ln w="50800" cap="flat" cmpd="sng" algn="ctr">
            <a:solidFill>
              <a:srgbClr val="D2D2D2">
                <a:lumMod val="10000"/>
              </a:srgbClr>
            </a:solidFill>
            <a:prstDash val="solid"/>
            <a:headEnd type="none"/>
            <a:tailEnd type="none" w="lg" len="lg"/>
          </a:ln>
          <a:effectLst/>
        </p:spPr>
      </p:cxnSp>
      <p:sp>
        <p:nvSpPr>
          <p:cNvPr id="94" name="Rounded Rectangular Callout 93">
            <a:extLst>
              <a:ext uri="{FF2B5EF4-FFF2-40B4-BE49-F238E27FC236}">
                <a16:creationId xmlns:a16="http://schemas.microsoft.com/office/drawing/2014/main" id="{7B737C98-7E83-7ED6-E6F7-70B5F71C318A}"/>
              </a:ext>
            </a:extLst>
          </p:cNvPr>
          <p:cNvSpPr/>
          <p:nvPr/>
        </p:nvSpPr>
        <p:spPr>
          <a:xfrm>
            <a:off x="4010037" y="3429815"/>
            <a:ext cx="2223544" cy="415249"/>
          </a:xfrm>
          <a:prstGeom prst="wedgeRoundRectCallout">
            <a:avLst>
              <a:gd name="adj1" fmla="val -41475"/>
              <a:gd name="adj2" fmla="val -49150"/>
              <a:gd name="adj3" fmla="val 16667"/>
            </a:avLst>
          </a:prstGeom>
          <a:solidFill>
            <a:srgbClr val="EDF6F9"/>
          </a:solidFill>
          <a:ln w="25400" cap="flat" cmpd="sng" algn="ctr">
            <a:solidFill>
              <a:srgbClr val="002060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72C6">
                    <a:lumMod val="50000"/>
                  </a:srgbClr>
                </a:solidFill>
                <a:effectLst/>
                <a:uLnTx/>
                <a:uFillTx/>
              </a:rPr>
              <a:t>Amplifier</a:t>
            </a:r>
          </a:p>
        </p:txBody>
      </p: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94406520-5596-4C40-61FF-A63D1ADB1138}"/>
              </a:ext>
            </a:extLst>
          </p:cNvPr>
          <p:cNvCxnSpPr>
            <a:cxnSpLocks/>
            <a:stCxn id="96" idx="0"/>
            <a:endCxn id="94" idx="2"/>
          </p:cNvCxnSpPr>
          <p:nvPr/>
        </p:nvCxnSpPr>
        <p:spPr>
          <a:xfrm flipV="1">
            <a:off x="5109584" y="3845064"/>
            <a:ext cx="12225" cy="251216"/>
          </a:xfrm>
          <a:prstGeom prst="straightConnector1">
            <a:avLst/>
          </a:prstGeom>
          <a:noFill/>
          <a:ln w="31750" cap="flat" cmpd="sng" algn="ctr">
            <a:solidFill>
              <a:srgbClr val="D2D2D2">
                <a:lumMod val="10000"/>
              </a:srgbClr>
            </a:solidFill>
            <a:prstDash val="solid"/>
            <a:headEnd type="none"/>
            <a:tailEnd type="triangle" w="lg" len="lg"/>
          </a:ln>
          <a:effectLst/>
        </p:spPr>
      </p:cxnSp>
      <p:sp>
        <p:nvSpPr>
          <p:cNvPr id="96" name="Rounded Rectangular Callout 95">
            <a:extLst>
              <a:ext uri="{FF2B5EF4-FFF2-40B4-BE49-F238E27FC236}">
                <a16:creationId xmlns:a16="http://schemas.microsoft.com/office/drawing/2014/main" id="{A0F6D832-9238-AACF-CA28-0FFC66650EDE}"/>
              </a:ext>
            </a:extLst>
          </p:cNvPr>
          <p:cNvSpPr/>
          <p:nvPr/>
        </p:nvSpPr>
        <p:spPr>
          <a:xfrm>
            <a:off x="3997813" y="4096280"/>
            <a:ext cx="2223541" cy="436147"/>
          </a:xfrm>
          <a:prstGeom prst="wedgeRoundRectCallout">
            <a:avLst>
              <a:gd name="adj1" fmla="val -41475"/>
              <a:gd name="adj2" fmla="val -49150"/>
              <a:gd name="adj3" fmla="val 16667"/>
            </a:avLst>
          </a:prstGeom>
          <a:solidFill>
            <a:srgbClr val="EDF6F9"/>
          </a:solidFill>
          <a:ln w="25400" cap="flat" cmpd="sng" algn="ctr">
            <a:solidFill>
              <a:srgbClr val="002060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72C6">
                    <a:lumMod val="50000"/>
                  </a:srgbClr>
                </a:solidFill>
                <a:effectLst/>
                <a:uLnTx/>
                <a:uFillTx/>
              </a:rPr>
              <a:t>SNR+</a:t>
            </a:r>
          </a:p>
        </p:txBody>
      </p: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71C6F16C-62E2-D1B1-E0B9-B2221FC7392C}"/>
              </a:ext>
            </a:extLst>
          </p:cNvPr>
          <p:cNvCxnSpPr>
            <a:cxnSpLocks/>
            <a:stCxn id="92" idx="0"/>
            <a:endCxn id="96" idx="2"/>
          </p:cNvCxnSpPr>
          <p:nvPr/>
        </p:nvCxnSpPr>
        <p:spPr>
          <a:xfrm flipV="1">
            <a:off x="5109583" y="4532427"/>
            <a:ext cx="1" cy="233407"/>
          </a:xfrm>
          <a:prstGeom prst="straightConnector1">
            <a:avLst/>
          </a:prstGeom>
          <a:noFill/>
          <a:ln w="31750" cap="flat" cmpd="sng" algn="ctr">
            <a:solidFill>
              <a:srgbClr val="D2D2D2">
                <a:lumMod val="10000"/>
              </a:srgbClr>
            </a:solidFill>
            <a:prstDash val="solid"/>
            <a:headEnd type="none"/>
            <a:tailEnd type="triangle" w="lg" len="lg"/>
          </a:ln>
          <a:effectLst/>
        </p:spPr>
      </p:cxnSp>
      <p:sp>
        <p:nvSpPr>
          <p:cNvPr id="98" name="Rounded Rectangular Callout 97">
            <a:extLst>
              <a:ext uri="{FF2B5EF4-FFF2-40B4-BE49-F238E27FC236}">
                <a16:creationId xmlns:a16="http://schemas.microsoft.com/office/drawing/2014/main" id="{6D5227B3-FB09-9141-CD9A-AE746DC0317A}"/>
              </a:ext>
            </a:extLst>
          </p:cNvPr>
          <p:cNvSpPr/>
          <p:nvPr/>
        </p:nvSpPr>
        <p:spPr>
          <a:xfrm>
            <a:off x="4020640" y="2070917"/>
            <a:ext cx="2223546" cy="491899"/>
          </a:xfrm>
          <a:prstGeom prst="wedgeRoundRectCallout">
            <a:avLst>
              <a:gd name="adj1" fmla="val -41475"/>
              <a:gd name="adj2" fmla="val -49150"/>
              <a:gd name="adj3" fmla="val 16667"/>
            </a:avLst>
          </a:prstGeom>
          <a:solidFill>
            <a:srgbClr val="EDF6F9"/>
          </a:solidFill>
          <a:ln w="25400" cap="flat" cmpd="sng" algn="ctr">
            <a:solidFill>
              <a:srgbClr val="002060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72C6">
                    <a:lumMod val="50000"/>
                  </a:srgbClr>
                </a:solidFill>
                <a:effectLst/>
                <a:uLnTx/>
                <a:uFillTx/>
              </a:rPr>
              <a:t>Discriminator</a:t>
            </a:r>
          </a:p>
        </p:txBody>
      </p: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10FED83E-1920-0715-714F-0A5F84B187D4}"/>
              </a:ext>
            </a:extLst>
          </p:cNvPr>
          <p:cNvCxnSpPr>
            <a:cxnSpLocks/>
            <a:stCxn id="94" idx="0"/>
            <a:endCxn id="109" idx="2"/>
          </p:cNvCxnSpPr>
          <p:nvPr/>
        </p:nvCxnSpPr>
        <p:spPr>
          <a:xfrm flipV="1">
            <a:off x="5121809" y="3206217"/>
            <a:ext cx="10604" cy="223598"/>
          </a:xfrm>
          <a:prstGeom prst="straightConnector1">
            <a:avLst/>
          </a:prstGeom>
          <a:noFill/>
          <a:ln w="31750" cap="flat" cmpd="sng" algn="ctr">
            <a:solidFill>
              <a:srgbClr val="D2D2D2">
                <a:lumMod val="10000"/>
              </a:srgbClr>
            </a:solidFill>
            <a:prstDash val="solid"/>
            <a:headEnd type="none"/>
            <a:tailEnd type="triangle" w="lg" len="lg"/>
          </a:ln>
          <a:effectLst/>
        </p:spPr>
      </p:cxnSp>
      <p:sp>
        <p:nvSpPr>
          <p:cNvPr id="100" name="Rounded Rectangular Callout 10">
            <a:extLst>
              <a:ext uri="{FF2B5EF4-FFF2-40B4-BE49-F238E27FC236}">
                <a16:creationId xmlns:a16="http://schemas.microsoft.com/office/drawing/2014/main" id="{35168FF1-585C-0AF1-7923-0FE6EAC90D6D}"/>
              </a:ext>
            </a:extLst>
          </p:cNvPr>
          <p:cNvSpPr/>
          <p:nvPr/>
        </p:nvSpPr>
        <p:spPr>
          <a:xfrm>
            <a:off x="4134995" y="1427873"/>
            <a:ext cx="754158" cy="389179"/>
          </a:xfrm>
          <a:prstGeom prst="wedgeRoundRectCallout">
            <a:avLst>
              <a:gd name="adj1" fmla="val -41475"/>
              <a:gd name="adj2" fmla="val -49150"/>
              <a:gd name="adj3" fmla="val 16667"/>
            </a:avLst>
          </a:prstGeom>
          <a:noFill/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72C6">
                    <a:lumMod val="50000"/>
                  </a:srgbClr>
                </a:solidFill>
                <a:effectLst/>
                <a:uLnTx/>
                <a:uFillTx/>
              </a:rPr>
              <a:t>0</a:t>
            </a:r>
          </a:p>
        </p:txBody>
      </p:sp>
      <p:sp>
        <p:nvSpPr>
          <p:cNvPr id="101" name="Rounded Rectangular Callout 10">
            <a:extLst>
              <a:ext uri="{FF2B5EF4-FFF2-40B4-BE49-F238E27FC236}">
                <a16:creationId xmlns:a16="http://schemas.microsoft.com/office/drawing/2014/main" id="{9C084E88-DD8A-D55E-F606-29ECC8BAECE2}"/>
              </a:ext>
            </a:extLst>
          </p:cNvPr>
          <p:cNvSpPr/>
          <p:nvPr/>
        </p:nvSpPr>
        <p:spPr>
          <a:xfrm>
            <a:off x="5398026" y="1453926"/>
            <a:ext cx="754158" cy="389179"/>
          </a:xfrm>
          <a:prstGeom prst="wedgeRoundRectCallout">
            <a:avLst>
              <a:gd name="adj1" fmla="val -41475"/>
              <a:gd name="adj2" fmla="val -49150"/>
              <a:gd name="adj3" fmla="val 16667"/>
            </a:avLst>
          </a:prstGeom>
          <a:noFill/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72C6">
                    <a:lumMod val="50000"/>
                  </a:srgbClr>
                </a:solidFill>
                <a:effectLst/>
                <a:uLnTx/>
                <a:uFillTx/>
              </a:rPr>
              <a:t>1</a:t>
            </a:r>
          </a:p>
        </p:txBody>
      </p: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18990D16-AE59-CBB0-1F7F-3461D06FBFD0}"/>
              </a:ext>
            </a:extLst>
          </p:cNvPr>
          <p:cNvCxnSpPr>
            <a:cxnSpLocks/>
            <a:stCxn id="98" idx="0"/>
            <a:endCxn id="100" idx="2"/>
          </p:cNvCxnSpPr>
          <p:nvPr/>
        </p:nvCxnSpPr>
        <p:spPr>
          <a:xfrm flipH="1" flipV="1">
            <a:off x="4512074" y="1817052"/>
            <a:ext cx="620339" cy="253865"/>
          </a:xfrm>
          <a:prstGeom prst="straightConnector1">
            <a:avLst/>
          </a:prstGeom>
          <a:noFill/>
          <a:ln w="31750" cap="flat" cmpd="sng" algn="ctr">
            <a:solidFill>
              <a:srgbClr val="D2D2D2">
                <a:lumMod val="10000"/>
              </a:srgbClr>
            </a:solidFill>
            <a:prstDash val="solid"/>
            <a:headEnd type="none"/>
            <a:tailEnd type="triangle" w="lg" len="lg"/>
          </a:ln>
          <a:effectLst/>
        </p:spPr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A3181FFD-674F-497E-08B8-82F93DD87BC1}"/>
              </a:ext>
            </a:extLst>
          </p:cNvPr>
          <p:cNvCxnSpPr>
            <a:cxnSpLocks/>
            <a:stCxn id="98" idx="0"/>
            <a:endCxn id="101" idx="2"/>
          </p:cNvCxnSpPr>
          <p:nvPr/>
        </p:nvCxnSpPr>
        <p:spPr>
          <a:xfrm flipV="1">
            <a:off x="5132413" y="1843105"/>
            <a:ext cx="642692" cy="227812"/>
          </a:xfrm>
          <a:prstGeom prst="straightConnector1">
            <a:avLst/>
          </a:prstGeom>
          <a:noFill/>
          <a:ln w="31750" cap="flat" cmpd="sng" algn="ctr">
            <a:solidFill>
              <a:srgbClr val="D2D2D2">
                <a:lumMod val="10000"/>
              </a:srgbClr>
            </a:solidFill>
            <a:prstDash val="solid"/>
            <a:headEnd type="none"/>
            <a:tailEnd type="triangle" w="lg" len="lg"/>
          </a:ln>
          <a:effectLst/>
        </p:spPr>
      </p:cxnSp>
      <p:sp>
        <p:nvSpPr>
          <p:cNvPr id="104" name="Rounded Rectangular Callout 10">
            <a:extLst>
              <a:ext uri="{FF2B5EF4-FFF2-40B4-BE49-F238E27FC236}">
                <a16:creationId xmlns:a16="http://schemas.microsoft.com/office/drawing/2014/main" id="{EE898A88-4502-1C1E-EAFA-27BB7A647A52}"/>
              </a:ext>
            </a:extLst>
          </p:cNvPr>
          <p:cNvSpPr/>
          <p:nvPr/>
        </p:nvSpPr>
        <p:spPr>
          <a:xfrm>
            <a:off x="6204362" y="3504419"/>
            <a:ext cx="1122579" cy="389178"/>
          </a:xfrm>
          <a:prstGeom prst="wedgeRoundRectCallout">
            <a:avLst>
              <a:gd name="adj1" fmla="val -41475"/>
              <a:gd name="adj2" fmla="val -49150"/>
              <a:gd name="adj3" fmla="val 16667"/>
            </a:avLst>
          </a:prstGeom>
          <a:noFill/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72C6">
                    <a:lumMod val="50000"/>
                  </a:srgbClr>
                </a:solidFill>
                <a:effectLst/>
                <a:uLnTx/>
                <a:uFillTx/>
              </a:rPr>
              <a:t>300 K</a:t>
            </a:r>
          </a:p>
        </p:txBody>
      </p:sp>
      <p:sp>
        <p:nvSpPr>
          <p:cNvPr id="105" name="Rounded Rectangular Callout 10">
            <a:extLst>
              <a:ext uri="{FF2B5EF4-FFF2-40B4-BE49-F238E27FC236}">
                <a16:creationId xmlns:a16="http://schemas.microsoft.com/office/drawing/2014/main" id="{E6734833-045A-9A43-FBE2-12DEC3B34C12}"/>
              </a:ext>
            </a:extLst>
          </p:cNvPr>
          <p:cNvSpPr/>
          <p:nvPr/>
        </p:nvSpPr>
        <p:spPr>
          <a:xfrm>
            <a:off x="6085290" y="5561310"/>
            <a:ext cx="1360721" cy="389169"/>
          </a:xfrm>
          <a:prstGeom prst="wedgeRoundRectCallout">
            <a:avLst>
              <a:gd name="adj1" fmla="val -41475"/>
              <a:gd name="adj2" fmla="val -49150"/>
              <a:gd name="adj3" fmla="val 16667"/>
            </a:avLst>
          </a:prstGeom>
          <a:noFill/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72C6">
                    <a:lumMod val="50000"/>
                  </a:srgbClr>
                </a:solidFill>
                <a:effectLst/>
                <a:uLnTx/>
                <a:uFillTx/>
              </a:rPr>
              <a:t>20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72C6">
                    <a:lumMod val="50000"/>
                  </a:srgbClr>
                </a:solidFill>
                <a:effectLst/>
                <a:uLnTx/>
                <a:uFillTx/>
              </a:rPr>
              <a:t>mK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72C6">
                  <a:lumMod val="50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106" name="Rounded Rectangular Callout 10">
            <a:extLst>
              <a:ext uri="{FF2B5EF4-FFF2-40B4-BE49-F238E27FC236}">
                <a16:creationId xmlns:a16="http://schemas.microsoft.com/office/drawing/2014/main" id="{C9277763-1BBE-1619-2610-A8A2AC1C8695}"/>
              </a:ext>
            </a:extLst>
          </p:cNvPr>
          <p:cNvSpPr/>
          <p:nvPr/>
        </p:nvSpPr>
        <p:spPr>
          <a:xfrm>
            <a:off x="6166799" y="4344593"/>
            <a:ext cx="1122579" cy="389178"/>
          </a:xfrm>
          <a:prstGeom prst="wedgeRoundRectCallout">
            <a:avLst>
              <a:gd name="adj1" fmla="val -41475"/>
              <a:gd name="adj2" fmla="val -49150"/>
              <a:gd name="adj3" fmla="val 16667"/>
            </a:avLst>
          </a:prstGeom>
          <a:noFill/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72C6">
                    <a:lumMod val="50000"/>
                  </a:srgbClr>
                </a:solidFill>
                <a:effectLst/>
                <a:uLnTx/>
                <a:uFillTx/>
              </a:rPr>
              <a:t>3-4 K</a:t>
            </a:r>
          </a:p>
        </p:txBody>
      </p:sp>
      <p:sp>
        <p:nvSpPr>
          <p:cNvPr id="107" name="Rounded Rectangular Callout 10">
            <a:extLst>
              <a:ext uri="{FF2B5EF4-FFF2-40B4-BE49-F238E27FC236}">
                <a16:creationId xmlns:a16="http://schemas.microsoft.com/office/drawing/2014/main" id="{3F61A795-068A-6024-17C0-BD93BA19642F}"/>
              </a:ext>
            </a:extLst>
          </p:cNvPr>
          <p:cNvSpPr/>
          <p:nvPr/>
        </p:nvSpPr>
        <p:spPr>
          <a:xfrm>
            <a:off x="7930171" y="1921383"/>
            <a:ext cx="3269066" cy="783093"/>
          </a:xfrm>
          <a:prstGeom prst="wedgeRoundRectCallout">
            <a:avLst>
              <a:gd name="adj1" fmla="val -41475"/>
              <a:gd name="adj2" fmla="val -49150"/>
              <a:gd name="adj3" fmla="val 16667"/>
            </a:avLst>
          </a:prstGeom>
          <a:solidFill>
            <a:srgbClr val="EDF6F9"/>
          </a:solidFill>
          <a:ln w="25400" cap="flat" cmpd="sng" algn="ctr">
            <a:solidFill>
              <a:srgbClr val="002060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72C6">
                    <a:lumMod val="50000"/>
                  </a:srgbClr>
                </a:solidFill>
                <a:effectLst/>
                <a:uLnTx/>
                <a:uFillTx/>
              </a:rPr>
              <a:t>Frequency shift is sensitive to noise</a:t>
            </a:r>
          </a:p>
        </p:txBody>
      </p:sp>
      <p:sp>
        <p:nvSpPr>
          <p:cNvPr id="108" name="Rounded Rectangular Callout 10">
            <a:extLst>
              <a:ext uri="{FF2B5EF4-FFF2-40B4-BE49-F238E27FC236}">
                <a16:creationId xmlns:a16="http://schemas.microsoft.com/office/drawing/2014/main" id="{7CA02EEB-1910-7C68-2378-F4573CBD8AA2}"/>
              </a:ext>
            </a:extLst>
          </p:cNvPr>
          <p:cNvSpPr/>
          <p:nvPr/>
        </p:nvSpPr>
        <p:spPr>
          <a:xfrm>
            <a:off x="7930171" y="2836234"/>
            <a:ext cx="3269066" cy="783092"/>
          </a:xfrm>
          <a:prstGeom prst="wedgeRoundRectCallout">
            <a:avLst>
              <a:gd name="adj1" fmla="val -41475"/>
              <a:gd name="adj2" fmla="val -49150"/>
              <a:gd name="adj3" fmla="val 16667"/>
            </a:avLst>
          </a:prstGeom>
          <a:solidFill>
            <a:srgbClr val="EDF6F9"/>
          </a:solidFill>
          <a:ln w="25400" cap="flat" cmpd="sng" algn="ctr">
            <a:solidFill>
              <a:srgbClr val="002060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72C6">
                    <a:lumMod val="50000"/>
                  </a:srgbClr>
                </a:solidFill>
                <a:effectLst/>
                <a:uLnTx/>
                <a:uFillTx/>
              </a:rPr>
              <a:t>Thermal noise</a:t>
            </a:r>
          </a:p>
        </p:txBody>
      </p:sp>
      <p:sp>
        <p:nvSpPr>
          <p:cNvPr id="109" name="Rounded Rectangular Callout 108">
            <a:extLst>
              <a:ext uri="{FF2B5EF4-FFF2-40B4-BE49-F238E27FC236}">
                <a16:creationId xmlns:a16="http://schemas.microsoft.com/office/drawing/2014/main" id="{ECD0DDC3-7826-CB87-5EC3-E71C0E1C7C2B}"/>
              </a:ext>
            </a:extLst>
          </p:cNvPr>
          <p:cNvSpPr/>
          <p:nvPr/>
        </p:nvSpPr>
        <p:spPr>
          <a:xfrm>
            <a:off x="4020640" y="2809436"/>
            <a:ext cx="2223546" cy="396781"/>
          </a:xfrm>
          <a:prstGeom prst="wedgeRoundRectCallout">
            <a:avLst>
              <a:gd name="adj1" fmla="val -41475"/>
              <a:gd name="adj2" fmla="val -49150"/>
              <a:gd name="adj3" fmla="val 16667"/>
            </a:avLst>
          </a:prstGeom>
          <a:solidFill>
            <a:srgbClr val="EDF6F9"/>
          </a:solidFill>
          <a:ln w="25400" cap="flat" cmpd="sng" algn="ctr">
            <a:solidFill>
              <a:srgbClr val="002060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72C6">
                    <a:lumMod val="50000"/>
                  </a:srgbClr>
                </a:solidFill>
                <a:effectLst/>
                <a:uLnTx/>
                <a:uFillTx/>
              </a:rPr>
              <a:t>ADC</a:t>
            </a:r>
          </a:p>
        </p:txBody>
      </p: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BD1AE5C1-7BE6-739C-56DF-ABEF19EF4EE3}"/>
              </a:ext>
            </a:extLst>
          </p:cNvPr>
          <p:cNvCxnSpPr>
            <a:cxnSpLocks/>
            <a:stCxn id="109" idx="0"/>
            <a:endCxn id="98" idx="2"/>
          </p:cNvCxnSpPr>
          <p:nvPr/>
        </p:nvCxnSpPr>
        <p:spPr>
          <a:xfrm flipV="1">
            <a:off x="5132413" y="2562816"/>
            <a:ext cx="0" cy="246620"/>
          </a:xfrm>
          <a:prstGeom prst="straightConnector1">
            <a:avLst/>
          </a:prstGeom>
          <a:noFill/>
          <a:ln w="31750" cap="flat" cmpd="sng" algn="ctr">
            <a:solidFill>
              <a:srgbClr val="D2D2D2">
                <a:lumMod val="10000"/>
              </a:srgbClr>
            </a:solidFill>
            <a:prstDash val="solid"/>
            <a:headEnd type="none"/>
            <a:tailEnd type="triangle" w="lg" len="lg"/>
          </a:ln>
          <a:effectLst/>
        </p:spPr>
      </p:cxnSp>
      <p:sp>
        <p:nvSpPr>
          <p:cNvPr id="111" name="Rounded Rectangular Callout 10">
            <a:extLst>
              <a:ext uri="{FF2B5EF4-FFF2-40B4-BE49-F238E27FC236}">
                <a16:creationId xmlns:a16="http://schemas.microsoft.com/office/drawing/2014/main" id="{581386E6-18A1-F794-54C5-DBAEF6B865FE}"/>
              </a:ext>
            </a:extLst>
          </p:cNvPr>
          <p:cNvSpPr/>
          <p:nvPr/>
        </p:nvSpPr>
        <p:spPr>
          <a:xfrm>
            <a:off x="7930171" y="3743254"/>
            <a:ext cx="3269066" cy="783092"/>
          </a:xfrm>
          <a:prstGeom prst="wedgeRoundRectCallout">
            <a:avLst>
              <a:gd name="adj1" fmla="val -41475"/>
              <a:gd name="adj2" fmla="val -49150"/>
              <a:gd name="adj3" fmla="val 16667"/>
            </a:avLst>
          </a:prstGeom>
          <a:solidFill>
            <a:srgbClr val="EDF6F9"/>
          </a:solidFill>
          <a:ln w="25400" cap="flat" cmpd="sng" algn="ctr">
            <a:solidFill>
              <a:srgbClr val="002060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72C6">
                    <a:lumMod val="50000"/>
                  </a:srgbClr>
                </a:solidFill>
                <a:effectLst/>
                <a:uLnTx/>
                <a:uFillTx/>
              </a:rPr>
              <a:t>Long latency</a:t>
            </a:r>
          </a:p>
        </p:txBody>
      </p:sp>
      <p:sp>
        <p:nvSpPr>
          <p:cNvPr id="112" name="Rounded Rectangular Callout 10">
            <a:extLst>
              <a:ext uri="{FF2B5EF4-FFF2-40B4-BE49-F238E27FC236}">
                <a16:creationId xmlns:a16="http://schemas.microsoft.com/office/drawing/2014/main" id="{0D4C0E64-ED3D-6F0D-65DF-FDA35065D289}"/>
              </a:ext>
            </a:extLst>
          </p:cNvPr>
          <p:cNvSpPr/>
          <p:nvPr/>
        </p:nvSpPr>
        <p:spPr>
          <a:xfrm>
            <a:off x="7924800" y="4663483"/>
            <a:ext cx="3269067" cy="783092"/>
          </a:xfrm>
          <a:prstGeom prst="wedgeRoundRectCallout">
            <a:avLst>
              <a:gd name="adj1" fmla="val -41475"/>
              <a:gd name="adj2" fmla="val -49150"/>
              <a:gd name="adj3" fmla="val 16667"/>
            </a:avLst>
          </a:prstGeom>
          <a:solidFill>
            <a:srgbClr val="EDF6F9"/>
          </a:solidFill>
          <a:ln w="25400" cap="flat" cmpd="sng" algn="ctr">
            <a:solidFill>
              <a:srgbClr val="002060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72C6">
                    <a:lumMod val="50000"/>
                  </a:srgbClr>
                </a:solidFill>
                <a:effectLst/>
                <a:uLnTx/>
                <a:uFillTx/>
              </a:rPr>
              <a:t>Inaccurate classification</a:t>
            </a:r>
          </a:p>
        </p:txBody>
      </p:sp>
      <p:sp>
        <p:nvSpPr>
          <p:cNvPr id="114" name="Rounded Rectangular Callout 10">
            <a:extLst>
              <a:ext uri="{FF2B5EF4-FFF2-40B4-BE49-F238E27FC236}">
                <a16:creationId xmlns:a16="http://schemas.microsoft.com/office/drawing/2014/main" id="{55BC042B-67C7-2B04-5DE7-07E619099D9C}"/>
              </a:ext>
            </a:extLst>
          </p:cNvPr>
          <p:cNvSpPr/>
          <p:nvPr/>
        </p:nvSpPr>
        <p:spPr>
          <a:xfrm>
            <a:off x="6202103" y="2050196"/>
            <a:ext cx="1589822" cy="433327"/>
          </a:xfrm>
          <a:prstGeom prst="wedgeRoundRectCallout">
            <a:avLst>
              <a:gd name="adj1" fmla="val -41475"/>
              <a:gd name="adj2" fmla="val -49150"/>
              <a:gd name="adj3" fmla="val 16667"/>
            </a:avLst>
          </a:prstGeom>
          <a:noFill/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72C6">
                    <a:lumMod val="50000"/>
                  </a:srgbClr>
                </a:solidFill>
                <a:effectLst/>
                <a:uLnTx/>
                <a:uFillTx/>
              </a:rPr>
              <a:t>Software</a:t>
            </a:r>
          </a:p>
        </p:txBody>
      </p: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8D0241E3-65C6-5953-063F-66E5575D6393}"/>
              </a:ext>
            </a:extLst>
          </p:cNvPr>
          <p:cNvCxnSpPr/>
          <p:nvPr/>
        </p:nvCxnSpPr>
        <p:spPr>
          <a:xfrm>
            <a:off x="3783382" y="2708348"/>
            <a:ext cx="4040021" cy="0"/>
          </a:xfrm>
          <a:prstGeom prst="line">
            <a:avLst/>
          </a:prstGeom>
          <a:noFill/>
          <a:ln w="25400" cap="flat" cmpd="sng" algn="ctr">
            <a:solidFill>
              <a:srgbClr val="505050"/>
            </a:solidFill>
            <a:prstDash val="dash"/>
            <a:headEnd type="none"/>
            <a:tailEnd type="none"/>
          </a:ln>
          <a:effectLst/>
        </p:spPr>
      </p:cxnSp>
      <p:sp>
        <p:nvSpPr>
          <p:cNvPr id="116" name="Rounded Rectangular Callout 10">
            <a:extLst>
              <a:ext uri="{FF2B5EF4-FFF2-40B4-BE49-F238E27FC236}">
                <a16:creationId xmlns:a16="http://schemas.microsoft.com/office/drawing/2014/main" id="{AD47FF24-3574-7005-70C9-84EFDAA03F70}"/>
              </a:ext>
            </a:extLst>
          </p:cNvPr>
          <p:cNvSpPr/>
          <p:nvPr/>
        </p:nvSpPr>
        <p:spPr>
          <a:xfrm>
            <a:off x="6095282" y="2821870"/>
            <a:ext cx="1913789" cy="433327"/>
          </a:xfrm>
          <a:prstGeom prst="wedgeRoundRectCallout">
            <a:avLst>
              <a:gd name="adj1" fmla="val -41475"/>
              <a:gd name="adj2" fmla="val -49150"/>
              <a:gd name="adj3" fmla="val 16667"/>
            </a:avLst>
          </a:prstGeom>
          <a:noFill/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72C6">
                    <a:lumMod val="50000"/>
                  </a:srgbClr>
                </a:solidFill>
                <a:effectLst/>
                <a:uLnTx/>
                <a:uFillTx/>
              </a:rPr>
              <a:t>Hardware</a:t>
            </a:r>
          </a:p>
        </p:txBody>
      </p:sp>
      <p:sp>
        <p:nvSpPr>
          <p:cNvPr id="117" name="Lightning Bolt 116">
            <a:extLst>
              <a:ext uri="{FF2B5EF4-FFF2-40B4-BE49-F238E27FC236}">
                <a16:creationId xmlns:a16="http://schemas.microsoft.com/office/drawing/2014/main" id="{E16E6FF5-5B4F-3647-2C37-B7AFFBF34AAC}"/>
              </a:ext>
            </a:extLst>
          </p:cNvPr>
          <p:cNvSpPr/>
          <p:nvPr/>
        </p:nvSpPr>
        <p:spPr bwMode="auto">
          <a:xfrm rot="4436091">
            <a:off x="2261376" y="3637841"/>
            <a:ext cx="811732" cy="691618"/>
          </a:xfrm>
          <a:prstGeom prst="lightningBolt">
            <a:avLst/>
          </a:prstGeom>
          <a:solidFill>
            <a:srgbClr val="C00000"/>
          </a:solidFill>
          <a:ln w="9525" cap="flat" cmpd="sng" algn="ctr">
            <a:solidFill>
              <a:srgbClr val="D2D2D2">
                <a:lumMod val="10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1976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1" grpId="0" animBg="1"/>
      <p:bldP spid="83" grpId="0"/>
      <p:bldP spid="84" grpId="0"/>
      <p:bldP spid="92" grpId="0" animBg="1"/>
      <p:bldP spid="94" grpId="0" animBg="1"/>
      <p:bldP spid="96" grpId="0" animBg="1"/>
      <p:bldP spid="98" grpId="0" animBg="1"/>
      <p:bldP spid="100" grpId="0"/>
      <p:bldP spid="101" grpId="0"/>
      <p:bldP spid="104" grpId="0"/>
      <p:bldP spid="105" grpId="0"/>
      <p:bldP spid="106" grpId="0"/>
      <p:bldP spid="107" grpId="0" animBg="1"/>
      <p:bldP spid="108" grpId="0" animBg="1"/>
      <p:bldP spid="109" grpId="0" animBg="1"/>
      <p:bldP spid="111" grpId="0" animBg="1"/>
      <p:bldP spid="112" grpId="0" animBg="1"/>
      <p:bldP spid="114" grpId="0"/>
      <p:bldP spid="116" grpId="0"/>
      <p:bldP spid="11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>
            <a:cxnSpLocks/>
          </p:cNvCxnSpPr>
          <p:nvPr/>
        </p:nvCxnSpPr>
        <p:spPr>
          <a:xfrm>
            <a:off x="0" y="1054167"/>
            <a:ext cx="12192000" cy="0"/>
          </a:xfrm>
          <a:prstGeom prst="line">
            <a:avLst/>
          </a:prstGeom>
          <a:ln w="19050">
            <a:solidFill>
              <a:srgbClr val="BF57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3">
            <a:extLst>
              <a:ext uri="{FF2B5EF4-FFF2-40B4-BE49-F238E27FC236}">
                <a16:creationId xmlns:a16="http://schemas.microsoft.com/office/drawing/2014/main" id="{FCAF57EB-3D10-C993-E3D8-E1B965F82382}"/>
              </a:ext>
            </a:extLst>
          </p:cNvPr>
          <p:cNvSpPr txBox="1">
            <a:spLocks/>
          </p:cNvSpPr>
          <p:nvPr/>
        </p:nvSpPr>
        <p:spPr>
          <a:xfrm>
            <a:off x="82062" y="39406"/>
            <a:ext cx="12027875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baseline="0">
                <a:solidFill>
                  <a:srgbClr val="A7934B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BF5700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Analyzing </a:t>
            </a:r>
            <a:r>
              <a:rPr lang="en-US" dirty="0">
                <a:solidFill>
                  <a:srgbClr val="BF5700"/>
                </a:solidFill>
              </a:rPr>
              <a:t>The 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BF5700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Impact Of Hardware Errors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67DB99-49B8-92B4-DEEC-ADA6D8375FCB}"/>
              </a:ext>
            </a:extLst>
          </p:cNvPr>
          <p:cNvSpPr txBox="1"/>
          <p:nvPr/>
        </p:nvSpPr>
        <p:spPr>
          <a:xfrm>
            <a:off x="-885" y="6126614"/>
            <a:ext cx="12192883" cy="731520"/>
          </a:xfrm>
          <a:prstGeom prst="rect">
            <a:avLst/>
          </a:prstGeom>
          <a:solidFill>
            <a:srgbClr val="BF5700"/>
          </a:solidFill>
        </p:spPr>
        <p:txBody>
          <a:bodyPr wrap="square" rtlCol="0">
            <a:noAutofit/>
          </a:bodyPr>
          <a:lstStyle/>
          <a:p>
            <a:pPr marL="0" marR="0" lvl="0" indent="0" algn="ctr" defTabSz="10912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 dirty="0">
                <a:solidFill>
                  <a:prstClr val="white"/>
                </a:solidFill>
                <a:latin typeface="Calibri"/>
              </a:rPr>
              <a:t>High error-rates of quantum hardware limits us from running most practical quantum algorithms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A61F0E0-0AA1-18B9-F946-6BCF2FA6DE62}"/>
              </a:ext>
            </a:extLst>
          </p:cNvPr>
          <p:cNvGrpSpPr/>
          <p:nvPr/>
        </p:nvGrpSpPr>
        <p:grpSpPr>
          <a:xfrm>
            <a:off x="13399" y="2068928"/>
            <a:ext cx="1990255" cy="1106177"/>
            <a:chOff x="5161350" y="1826763"/>
            <a:chExt cx="2072961" cy="1224331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105CDE1-4008-E00B-8802-265982374EB0}"/>
                </a:ext>
              </a:extLst>
            </p:cNvPr>
            <p:cNvSpPr/>
            <p:nvPr/>
          </p:nvSpPr>
          <p:spPr>
            <a:xfrm>
              <a:off x="6853352" y="1840013"/>
              <a:ext cx="380959" cy="548640"/>
            </a:xfrm>
            <a:prstGeom prst="rect">
              <a:avLst/>
            </a:prstGeom>
            <a:solidFill>
              <a:srgbClr val="EDF2F4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" pitchFamily="2" charset="0"/>
                  <a:ea typeface="+mn-ea"/>
                  <a:cs typeface="+mn-cs"/>
                </a:rPr>
                <a:t>M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BB7DD21-56DE-BF6B-490B-84FB069200DE}"/>
                </a:ext>
              </a:extLst>
            </p:cNvPr>
            <p:cNvSpPr txBox="1"/>
            <p:nvPr/>
          </p:nvSpPr>
          <p:spPr>
            <a:xfrm>
              <a:off x="5161350" y="1887276"/>
              <a:ext cx="55307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" pitchFamily="2" charset="0"/>
                </a:rPr>
                <a:t>q0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C0438E6-ED8A-DFCB-B2A0-1B2926F03841}"/>
                </a:ext>
              </a:extLst>
            </p:cNvPr>
            <p:cNvSpPr txBox="1"/>
            <p:nvPr/>
          </p:nvSpPr>
          <p:spPr>
            <a:xfrm>
              <a:off x="5163316" y="2549440"/>
              <a:ext cx="55307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" pitchFamily="2" charset="0"/>
                </a:rPr>
                <a:t>q1</a:t>
              </a: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D66E4928-69F5-F71A-A8A2-8E9465A872BB}"/>
                </a:ext>
              </a:extLst>
            </p:cNvPr>
            <p:cNvCxnSpPr>
              <a:cxnSpLocks/>
              <a:stCxn id="5" idx="3"/>
              <a:endCxn id="4" idx="1"/>
            </p:cNvCxnSpPr>
            <p:nvPr/>
          </p:nvCxnSpPr>
          <p:spPr>
            <a:xfrm flipV="1">
              <a:off x="5714425" y="2114333"/>
              <a:ext cx="1138926" cy="3775"/>
            </a:xfrm>
            <a:prstGeom prst="line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5C6FEEA7-4BD1-A22F-C788-BBB78F28AB16}"/>
                </a:ext>
              </a:extLst>
            </p:cNvPr>
            <p:cNvCxnSpPr>
              <a:cxnSpLocks/>
              <a:stCxn id="6" idx="3"/>
              <a:endCxn id="11" idx="1"/>
            </p:cNvCxnSpPr>
            <p:nvPr/>
          </p:nvCxnSpPr>
          <p:spPr>
            <a:xfrm flipV="1">
              <a:off x="5716392" y="2776774"/>
              <a:ext cx="1136960" cy="3499"/>
            </a:xfrm>
            <a:prstGeom prst="line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7F864F2-BF1A-4038-ED24-CE671BA6E958}"/>
                </a:ext>
              </a:extLst>
            </p:cNvPr>
            <p:cNvSpPr/>
            <p:nvPr/>
          </p:nvSpPr>
          <p:spPr>
            <a:xfrm>
              <a:off x="6853352" y="2502454"/>
              <a:ext cx="380959" cy="548640"/>
            </a:xfrm>
            <a:prstGeom prst="rect">
              <a:avLst/>
            </a:prstGeom>
            <a:solidFill>
              <a:srgbClr val="EDF2F4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" pitchFamily="2" charset="0"/>
                  <a:ea typeface="+mn-ea"/>
                  <a:cs typeface="+mn-cs"/>
                </a:rPr>
                <a:t>M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D62539C-3CB5-1C00-966A-85ED03D7BDB6}"/>
                </a:ext>
              </a:extLst>
            </p:cNvPr>
            <p:cNvSpPr/>
            <p:nvPr/>
          </p:nvSpPr>
          <p:spPr>
            <a:xfrm>
              <a:off x="5824678" y="1826763"/>
              <a:ext cx="380959" cy="548640"/>
            </a:xfrm>
            <a:prstGeom prst="rect">
              <a:avLst/>
            </a:prstGeom>
            <a:solidFill>
              <a:srgbClr val="E0DDAA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" pitchFamily="2" charset="0"/>
                  <a:ea typeface="+mn-ea"/>
                  <a:cs typeface="+mn-cs"/>
                </a:rPr>
                <a:t>X</a:t>
              </a:r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9823854D-8143-9AA9-F902-77A105508511}"/>
                </a:ext>
              </a:extLst>
            </p:cNvPr>
            <p:cNvGrpSpPr/>
            <p:nvPr/>
          </p:nvGrpSpPr>
          <p:grpSpPr>
            <a:xfrm>
              <a:off x="6231484" y="1978437"/>
              <a:ext cx="548640" cy="1043335"/>
              <a:chOff x="6313164" y="5194111"/>
              <a:chExt cx="360054" cy="629212"/>
            </a:xfrm>
          </p:grpSpPr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1A5802DE-1C62-2AA1-4C0E-84A55F142EE9}"/>
                  </a:ext>
                </a:extLst>
              </p:cNvPr>
              <p:cNvSpPr/>
              <p:nvPr/>
            </p:nvSpPr>
            <p:spPr>
              <a:xfrm>
                <a:off x="6399426" y="5194111"/>
                <a:ext cx="180027" cy="165436"/>
              </a:xfrm>
              <a:prstGeom prst="ellipse">
                <a:avLst/>
              </a:prstGeom>
              <a:solidFill>
                <a:sysClr val="windowText" lastClr="000000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elvetica" pitchFamily="2" charset="0"/>
                  <a:ea typeface="+mn-ea"/>
                  <a:cs typeface="+mn-cs"/>
                </a:endParaRPr>
              </a:p>
            </p:txBody>
          </p: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74CE8105-90D5-C46C-5371-E6E4DFC01004}"/>
                  </a:ext>
                </a:extLst>
              </p:cNvPr>
              <p:cNvCxnSpPr>
                <a:cxnSpLocks/>
                <a:stCxn id="14" idx="4"/>
                <a:endCxn id="16" idx="0"/>
              </p:cNvCxnSpPr>
              <p:nvPr/>
            </p:nvCxnSpPr>
            <p:spPr>
              <a:xfrm>
                <a:off x="6489440" y="5359547"/>
                <a:ext cx="3751" cy="132903"/>
              </a:xfrm>
              <a:prstGeom prst="line">
                <a:avLst/>
              </a:prstGeom>
              <a:noFill/>
              <a:ln w="4762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94D5B306-1A4F-0668-0649-B93C9EB33E1D}"/>
                  </a:ext>
                </a:extLst>
              </p:cNvPr>
              <p:cNvSpPr/>
              <p:nvPr/>
            </p:nvSpPr>
            <p:spPr>
              <a:xfrm>
                <a:off x="6313164" y="5492450"/>
                <a:ext cx="360054" cy="330873"/>
              </a:xfrm>
              <a:prstGeom prst="ellipse">
                <a:avLst/>
              </a:prstGeom>
              <a:solidFill>
                <a:sysClr val="windowText" lastClr="000000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3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Helvetica" pitchFamily="2" charset="0"/>
                    <a:ea typeface="+mn-ea"/>
                    <a:cs typeface="+mn-cs"/>
                  </a:rPr>
                  <a:t>+</a:t>
                </a:r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B69AA0F-0470-DC66-CDA7-FB867273A579}"/>
                  </a:ext>
                </a:extLst>
              </p:cNvPr>
              <p:cNvSpPr txBox="1"/>
              <p:nvPr/>
            </p:nvSpPr>
            <p:spPr>
              <a:xfrm>
                <a:off x="2230371" y="1295600"/>
                <a:ext cx="1026608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0" dirty="0">
                    <a:solidFill>
                      <a:srgbClr val="002060"/>
                    </a:solidFill>
                  </a:rPr>
                  <a:t>Let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400" b="0" i="1" baseline="-2500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400" b="0" i="1" baseline="3000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𝑜𝑝</m:t>
                    </m:r>
                  </m:oMath>
                </a14:m>
                <a:r>
                  <a:rPr lang="en-US" sz="2400" baseline="30000" dirty="0">
                    <a:solidFill>
                      <a:srgbClr val="002060"/>
                    </a:solidFill>
                  </a:rPr>
                  <a:t> </a:t>
                </a:r>
                <a:r>
                  <a:rPr lang="en-US" sz="2400" dirty="0">
                    <a:solidFill>
                      <a:srgbClr val="002060"/>
                    </a:solidFill>
                  </a:rPr>
                  <a:t>denote the probability of successfully executing operation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𝑜𝑝</m:t>
                    </m:r>
                  </m:oMath>
                </a14:m>
                <a:r>
                  <a:rPr lang="en-US" sz="2400" dirty="0">
                    <a:solidFill>
                      <a:srgbClr val="002060"/>
                    </a:solidFill>
                  </a:rPr>
                  <a:t> on qubit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sz="24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B69AA0F-0470-DC66-CDA7-FB867273A5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0371" y="1295600"/>
                <a:ext cx="10266080" cy="461665"/>
              </a:xfrm>
              <a:prstGeom prst="rect">
                <a:avLst/>
              </a:prstGeom>
              <a:blipFill>
                <a:blip r:embed="rId3"/>
                <a:stretch>
                  <a:fillRect l="-864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96B7D13-E826-88A7-6EC7-D1A4DF0F027B}"/>
                  </a:ext>
                </a:extLst>
              </p:cNvPr>
              <p:cNvSpPr txBox="1"/>
              <p:nvPr/>
            </p:nvSpPr>
            <p:spPr>
              <a:xfrm>
                <a:off x="2230371" y="1898648"/>
                <a:ext cx="996587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0" dirty="0">
                    <a:solidFill>
                      <a:srgbClr val="002060"/>
                    </a:solidFill>
                  </a:rPr>
                  <a:t>Let e</a:t>
                </a:r>
                <a14:m>
                  <m:oMath xmlns:m="http://schemas.openxmlformats.org/officeDocument/2006/math">
                    <m:r>
                      <a:rPr lang="en-US" sz="2400" b="0" i="1" baseline="-2500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400" b="0" i="1" baseline="3000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𝑜𝑝</m:t>
                    </m:r>
                  </m:oMath>
                </a14:m>
                <a:r>
                  <a:rPr lang="en-US" sz="2400" baseline="30000" dirty="0">
                    <a:solidFill>
                      <a:srgbClr val="002060"/>
                    </a:solidFill>
                  </a:rPr>
                  <a:t> </a:t>
                </a:r>
                <a:r>
                  <a:rPr lang="en-US" sz="2400" dirty="0">
                    <a:solidFill>
                      <a:srgbClr val="002060"/>
                    </a:solidFill>
                  </a:rPr>
                  <a:t>denote the probability of error while executing operation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𝑜𝑝</m:t>
                    </m:r>
                  </m:oMath>
                </a14:m>
                <a:r>
                  <a:rPr lang="en-US" sz="2400" dirty="0">
                    <a:solidFill>
                      <a:srgbClr val="002060"/>
                    </a:solidFill>
                  </a:rPr>
                  <a:t> on qubit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sz="24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96B7D13-E826-88A7-6EC7-D1A4DF0F02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0371" y="1898648"/>
                <a:ext cx="9965870" cy="461665"/>
              </a:xfrm>
              <a:prstGeom prst="rect">
                <a:avLst/>
              </a:prstGeom>
              <a:blipFill>
                <a:blip r:embed="rId4"/>
                <a:stretch>
                  <a:fillRect l="-891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0CA0E91-BEE6-8CDF-C22F-9B87DAA4ED89}"/>
                  </a:ext>
                </a:extLst>
              </p:cNvPr>
              <p:cNvSpPr txBox="1"/>
              <p:nvPr/>
            </p:nvSpPr>
            <p:spPr>
              <a:xfrm>
                <a:off x="2101590" y="2440326"/>
                <a:ext cx="241216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400" b="0" i="1" baseline="-250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2400" b="0" i="1" baseline="300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𝑜𝑝</m:t>
                      </m:r>
                      <m:r>
                        <a:rPr lang="en-US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=1−</m:t>
                      </m:r>
                      <m:r>
                        <a:rPr lang="en-US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𝑒𝑖𝑜𝑝</m:t>
                      </m:r>
                    </m:oMath>
                  </m:oMathPara>
                </a14:m>
                <a:endParaRPr lang="en-US" sz="2400" baseline="300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0CA0E91-BEE6-8CDF-C22F-9B87DAA4ED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1590" y="2440326"/>
                <a:ext cx="2412167" cy="461665"/>
              </a:xfrm>
              <a:prstGeom prst="rect">
                <a:avLst/>
              </a:prstGeom>
              <a:blipFill>
                <a:blip r:embed="rId5"/>
                <a:stretch>
                  <a:fillRect b="-8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5A0A625-9567-24AF-2DE9-34922F71B886}"/>
                  </a:ext>
                </a:extLst>
              </p:cNvPr>
              <p:cNvSpPr txBox="1"/>
              <p:nvPr/>
            </p:nvSpPr>
            <p:spPr>
              <a:xfrm>
                <a:off x="2230371" y="3021823"/>
                <a:ext cx="872315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0" dirty="0">
                    <a:solidFill>
                      <a:srgbClr val="002060"/>
                    </a:solidFill>
                  </a:rPr>
                  <a:t>Let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2400" baseline="30000" dirty="0">
                    <a:solidFill>
                      <a:srgbClr val="002060"/>
                    </a:solidFill>
                  </a:rPr>
                  <a:t> </a:t>
                </a:r>
                <a:r>
                  <a:rPr lang="en-US" sz="2400" dirty="0">
                    <a:solidFill>
                      <a:srgbClr val="002060"/>
                    </a:solidFill>
                  </a:rPr>
                  <a:t>denote the probability of successfully running the entire circuit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5A0A625-9567-24AF-2DE9-34922F71B8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0371" y="3021823"/>
                <a:ext cx="8723157" cy="461665"/>
              </a:xfrm>
              <a:prstGeom prst="rect">
                <a:avLst/>
              </a:prstGeom>
              <a:blipFill>
                <a:blip r:embed="rId6"/>
                <a:stretch>
                  <a:fillRect l="-1017" t="-8108" r="-145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AC8B0EA-ED4E-7CF1-7909-A70618EA77C8}"/>
                  </a:ext>
                </a:extLst>
              </p:cNvPr>
              <p:cNvSpPr txBox="1"/>
              <p:nvPr/>
            </p:nvSpPr>
            <p:spPr>
              <a:xfrm>
                <a:off x="2230371" y="3649289"/>
                <a:ext cx="310685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400" b="0" i="1" baseline="-250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400" b="0" i="1" baseline="300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400" i="1" baseline="-250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400" b="0" i="1" baseline="-250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b="0" i="1" baseline="300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𝐶𝑁𝑂𝑇</m:t>
                      </m:r>
                      <m:r>
                        <a:rPr lang="en-US" sz="24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400" i="1" baseline="-250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400" b="0" i="1" baseline="300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24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400" b="0" i="1" baseline="-250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b="0" i="1" baseline="300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AC8B0EA-ED4E-7CF1-7909-A70618EA77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0371" y="3649289"/>
                <a:ext cx="3106858" cy="461665"/>
              </a:xfrm>
              <a:prstGeom prst="rect">
                <a:avLst/>
              </a:prstGeom>
              <a:blipFill>
                <a:blip r:embed="rId7"/>
                <a:stretch>
                  <a:fillRect b="-108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8BBC50C-7D19-3EB1-7525-891D2B3618D5}"/>
                  </a:ext>
                </a:extLst>
              </p:cNvPr>
              <p:cNvSpPr txBox="1"/>
              <p:nvPr/>
            </p:nvSpPr>
            <p:spPr>
              <a:xfrm>
                <a:off x="2003654" y="4210016"/>
                <a:ext cx="6638102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=(1−</m:t>
                      </m:r>
                      <m:r>
                        <a:rPr lang="en-US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2400" b="0" i="1" baseline="-250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400" b="0" i="1" baseline="300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4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1−</m:t>
                      </m:r>
                      <m:r>
                        <a:rPr lang="en-US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2400" i="1" baseline="-250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400" b="0" i="1" baseline="-250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b="0" i="1" baseline="300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𝐶𝑁𝑂𝑇</m:t>
                      </m:r>
                      <m:r>
                        <a:rPr lang="en-US" sz="24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en-US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1−</m:t>
                      </m:r>
                      <m:r>
                        <a:rPr lang="en-US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2400" i="1" baseline="-250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400" b="0" i="1" baseline="300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24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en-US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1−</m:t>
                      </m:r>
                      <m:r>
                        <a:rPr lang="en-US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2400" b="0" i="1" baseline="-250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b="0" i="1" baseline="300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24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8BBC50C-7D19-3EB1-7525-891D2B3618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3654" y="4210016"/>
                <a:ext cx="6638102" cy="461665"/>
              </a:xfrm>
              <a:prstGeom prst="rect">
                <a:avLst/>
              </a:prstGeom>
              <a:blipFill>
                <a:blip r:embed="rId8"/>
                <a:stretch>
                  <a:fillRect b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8639DA50-96B4-763A-8717-3C7971818E76}"/>
              </a:ext>
            </a:extLst>
          </p:cNvPr>
          <p:cNvSpPr txBox="1"/>
          <p:nvPr/>
        </p:nvSpPr>
        <p:spPr>
          <a:xfrm>
            <a:off x="472878" y="1466488"/>
            <a:ext cx="7922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0.1%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02282A5-42C0-3EAD-5DE9-6E6E9D2F9129}"/>
              </a:ext>
            </a:extLst>
          </p:cNvPr>
          <p:cNvSpPr txBox="1"/>
          <p:nvPr/>
        </p:nvSpPr>
        <p:spPr>
          <a:xfrm>
            <a:off x="985199" y="1783590"/>
            <a:ext cx="5597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1%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6BE1332-899B-64E8-91B2-5CBD9660AD42}"/>
              </a:ext>
            </a:extLst>
          </p:cNvPr>
          <p:cNvSpPr txBox="1"/>
          <p:nvPr/>
        </p:nvSpPr>
        <p:spPr>
          <a:xfrm>
            <a:off x="1572666" y="1574960"/>
            <a:ext cx="5597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3%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D88E2C2-6885-E0A1-FC8D-EFB339759E99}"/>
                  </a:ext>
                </a:extLst>
              </p:cNvPr>
              <p:cNvSpPr txBox="1"/>
              <p:nvPr/>
            </p:nvSpPr>
            <p:spPr>
              <a:xfrm>
                <a:off x="2148559" y="4699726"/>
                <a:ext cx="6638102" cy="8224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1−0.001</m:t>
                          </m:r>
                        </m:e>
                      </m:d>
                      <m:d>
                        <m:dPr>
                          <m:ctrlPr>
                            <a:rPr lang="en-US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1−0.01</m:t>
                          </m:r>
                        </m:e>
                      </m:d>
                      <m:d>
                        <m:dPr>
                          <m:ctrlPr>
                            <a:rPr lang="en-US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1−0.03</m:t>
                          </m:r>
                        </m:e>
                      </m:d>
                      <m:d>
                        <m:dPr>
                          <m:ctrlPr>
                            <a:rPr lang="en-US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1−0.03</m:t>
                          </m:r>
                        </m:e>
                      </m:d>
                      <m:r>
                        <a:rPr lang="en-US" sz="24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=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0.999</m:t>
                          </m:r>
                        </m:e>
                      </m:d>
                      <m:d>
                        <m:dPr>
                          <m:ctrlPr>
                            <a:rPr lang="en-US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0.99</m:t>
                          </m:r>
                        </m:e>
                      </m:d>
                      <m:d>
                        <m:dPr>
                          <m:ctrlPr>
                            <a:rPr lang="en-US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0.97</m:t>
                          </m:r>
                        </m:e>
                      </m:d>
                      <m:d>
                        <m:dPr>
                          <m:ctrlPr>
                            <a:rPr lang="en-US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0.97</m:t>
                          </m:r>
                        </m:e>
                      </m:d>
                      <m:r>
                        <a:rPr lang="en-US" sz="24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=0.931=93.1%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D88E2C2-6885-E0A1-FC8D-EFB339759E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8559" y="4699726"/>
                <a:ext cx="6638102" cy="82246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E4599842-405E-CF41-8F69-2995F9BC49ED}"/>
              </a:ext>
            </a:extLst>
          </p:cNvPr>
          <p:cNvSpPr txBox="1"/>
          <p:nvPr/>
        </p:nvSpPr>
        <p:spPr>
          <a:xfrm>
            <a:off x="82062" y="5622526"/>
            <a:ext cx="102279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>
                <a:solidFill>
                  <a:srgbClr val="002060"/>
                </a:solidFill>
              </a:rPr>
              <a:t>More accurate modeling by accounting for decoherence using exponential decay</a:t>
            </a:r>
            <a:endParaRPr lang="en-US" sz="24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599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7" grpId="0"/>
      <p:bldP spid="18" grpId="0"/>
      <p:bldP spid="20" grpId="0"/>
      <p:bldP spid="21" grpId="0"/>
      <p:bldP spid="22" grpId="0"/>
      <p:bldP spid="23" grpId="0"/>
      <p:bldP spid="27" grpId="0"/>
      <p:bldP spid="2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>
            <a:cxnSpLocks/>
          </p:cNvCxnSpPr>
          <p:nvPr/>
        </p:nvCxnSpPr>
        <p:spPr>
          <a:xfrm>
            <a:off x="0" y="1054167"/>
            <a:ext cx="12192000" cy="0"/>
          </a:xfrm>
          <a:prstGeom prst="line">
            <a:avLst/>
          </a:prstGeom>
          <a:ln w="19050">
            <a:solidFill>
              <a:srgbClr val="BF57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3">
            <a:extLst>
              <a:ext uri="{FF2B5EF4-FFF2-40B4-BE49-F238E27FC236}">
                <a16:creationId xmlns:a16="http://schemas.microsoft.com/office/drawing/2014/main" id="{FCAF57EB-3D10-C993-E3D8-E1B965F82382}"/>
              </a:ext>
            </a:extLst>
          </p:cNvPr>
          <p:cNvSpPr txBox="1">
            <a:spLocks/>
          </p:cNvSpPr>
          <p:nvPr/>
        </p:nvSpPr>
        <p:spPr>
          <a:xfrm>
            <a:off x="82062" y="39406"/>
            <a:ext cx="12027875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baseline="0">
                <a:solidFill>
                  <a:srgbClr val="A7934B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BF5700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Qubit Device Level Metrics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67DB99-49B8-92B4-DEEC-ADA6D8375FCB}"/>
              </a:ext>
            </a:extLst>
          </p:cNvPr>
          <p:cNvSpPr txBox="1"/>
          <p:nvPr/>
        </p:nvSpPr>
        <p:spPr>
          <a:xfrm>
            <a:off x="-885" y="6126614"/>
            <a:ext cx="12192883" cy="731520"/>
          </a:xfrm>
          <a:prstGeom prst="rect">
            <a:avLst/>
          </a:prstGeom>
          <a:solidFill>
            <a:srgbClr val="BF5700"/>
          </a:solidFill>
        </p:spPr>
        <p:txBody>
          <a:bodyPr wrap="square" rtlCol="0">
            <a:noAutofit/>
          </a:bodyPr>
          <a:lstStyle/>
          <a:p>
            <a:pPr marL="0" marR="0" lvl="0" indent="0" algn="ctr" defTabSz="10912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What are the challenges if we</a:t>
            </a:r>
            <a:r>
              <a:rPr kumimoji="0" lang="en-US" sz="2400" b="0" i="0" u="none" strike="noStrike" kern="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want to compare qubits on two different machines?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3B224B4-1FC1-A560-6A14-9888464EF3BF}"/>
              </a:ext>
            </a:extLst>
          </p:cNvPr>
          <p:cNvSpPr txBox="1"/>
          <p:nvPr/>
        </p:nvSpPr>
        <p:spPr>
          <a:xfrm>
            <a:off x="88827" y="1152975"/>
            <a:ext cx="84591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dirty="0">
                <a:solidFill>
                  <a:srgbClr val="10421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Gate Fidelities (single-qubit, two-qubit, reset)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2688F24-D7F7-F9B8-D149-AEFF47A8C227}"/>
              </a:ext>
            </a:extLst>
          </p:cNvPr>
          <p:cNvSpPr txBox="1"/>
          <p:nvPr/>
        </p:nvSpPr>
        <p:spPr>
          <a:xfrm>
            <a:off x="82062" y="1838095"/>
            <a:ext cx="84591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dirty="0">
                <a:solidFill>
                  <a:srgbClr val="10421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Coherence times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BC88F81-8660-9141-D5B0-A49846C7B381}"/>
              </a:ext>
            </a:extLst>
          </p:cNvPr>
          <p:cNvSpPr txBox="1"/>
          <p:nvPr/>
        </p:nvSpPr>
        <p:spPr>
          <a:xfrm>
            <a:off x="82061" y="2523215"/>
            <a:ext cx="84591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dirty="0">
                <a:solidFill>
                  <a:srgbClr val="10421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Measurement Fidelities (states 0 and 1)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FA47AE6-3D4E-249F-D620-F9F0EFDC8CF8}"/>
              </a:ext>
            </a:extLst>
          </p:cNvPr>
          <p:cNvSpPr txBox="1"/>
          <p:nvPr/>
        </p:nvSpPr>
        <p:spPr>
          <a:xfrm>
            <a:off x="82060" y="3208335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dirty="0">
                <a:solidFill>
                  <a:srgbClr val="10421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Crosstalk metrics (operations on one qubit affect operations on other qubits, challenge for concurrent operations during a program)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2BCC685-7D32-CC7F-948D-D5FFCC256A2C}"/>
              </a:ext>
            </a:extLst>
          </p:cNvPr>
          <p:cNvSpPr txBox="1"/>
          <p:nvPr/>
        </p:nvSpPr>
        <p:spPr>
          <a:xfrm>
            <a:off x="82060" y="4259914"/>
            <a:ext cx="115003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dirty="0">
                <a:solidFill>
                  <a:srgbClr val="10421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Gate latencies (determines length of a program and the probability of decoherence)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41B0C52-51E9-7AF9-F166-CBA5AD8A4019}"/>
              </a:ext>
            </a:extLst>
          </p:cNvPr>
          <p:cNvSpPr txBox="1"/>
          <p:nvPr/>
        </p:nvSpPr>
        <p:spPr>
          <a:xfrm>
            <a:off x="82059" y="4942034"/>
            <a:ext cx="120278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dirty="0">
                <a:solidFill>
                  <a:srgbClr val="10421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Spectator errors (operations on one qubit affects the state of an idle/spectator qubit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AA97386B-488E-A64C-6301-5905654B8316}"/>
              </a:ext>
            </a:extLst>
          </p:cNvPr>
          <p:cNvSpPr/>
          <p:nvPr/>
        </p:nvSpPr>
        <p:spPr>
          <a:xfrm>
            <a:off x="61303" y="5441494"/>
            <a:ext cx="12027878" cy="640080"/>
          </a:xfrm>
          <a:prstGeom prst="roundRect">
            <a:avLst>
              <a:gd name="adj" fmla="val 10000"/>
            </a:avLst>
          </a:prstGeom>
          <a:solidFill>
            <a:srgbClr val="5C9BA4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Not all qubits are created equal: Temporal And spatial variation In error-rates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6983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9" grpId="0"/>
      <p:bldP spid="30" grpId="0"/>
      <p:bldP spid="31" grpId="0"/>
      <p:bldP spid="32" grpId="0"/>
      <p:bldP spid="33" grpId="0"/>
      <p:bldP spid="3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>
            <a:cxnSpLocks/>
          </p:cNvCxnSpPr>
          <p:nvPr/>
        </p:nvCxnSpPr>
        <p:spPr>
          <a:xfrm>
            <a:off x="0" y="1054167"/>
            <a:ext cx="12192000" cy="0"/>
          </a:xfrm>
          <a:prstGeom prst="line">
            <a:avLst/>
          </a:prstGeom>
          <a:ln w="19050">
            <a:solidFill>
              <a:srgbClr val="BF57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3">
            <a:extLst>
              <a:ext uri="{FF2B5EF4-FFF2-40B4-BE49-F238E27FC236}">
                <a16:creationId xmlns:a16="http://schemas.microsoft.com/office/drawing/2014/main" id="{FCAF57EB-3D10-C993-E3D8-E1B965F82382}"/>
              </a:ext>
            </a:extLst>
          </p:cNvPr>
          <p:cNvSpPr txBox="1">
            <a:spLocks/>
          </p:cNvSpPr>
          <p:nvPr/>
        </p:nvSpPr>
        <p:spPr>
          <a:xfrm>
            <a:off x="82062" y="39406"/>
            <a:ext cx="12027875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baseline="0">
                <a:solidFill>
                  <a:srgbClr val="A7934B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BF5700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Different Qubit Device Technologies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67DB99-49B8-92B4-DEEC-ADA6D8375FCB}"/>
              </a:ext>
            </a:extLst>
          </p:cNvPr>
          <p:cNvSpPr txBox="1"/>
          <p:nvPr/>
        </p:nvSpPr>
        <p:spPr>
          <a:xfrm>
            <a:off x="-885" y="6126614"/>
            <a:ext cx="12192883" cy="731520"/>
          </a:xfrm>
          <a:prstGeom prst="rect">
            <a:avLst/>
          </a:prstGeom>
          <a:solidFill>
            <a:srgbClr val="BF5700"/>
          </a:solidFill>
        </p:spPr>
        <p:txBody>
          <a:bodyPr wrap="square" rtlCol="0">
            <a:noAutofit/>
          </a:bodyPr>
          <a:lstStyle/>
          <a:p>
            <a:pPr marL="0" marR="0" lvl="0" indent="0" algn="ctr" defTabSz="10912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What are the challenges if we want to compare qubits on two different machines using same qubit technology?</a:t>
            </a:r>
          </a:p>
        </p:txBody>
      </p:sp>
      <p:pic>
        <p:nvPicPr>
          <p:cNvPr id="2" name="Picture 4" descr="QUANTUM COMPUTER UPDATE | Simanaitis Says">
            <a:extLst>
              <a:ext uri="{FF2B5EF4-FFF2-40B4-BE49-F238E27FC236}">
                <a16:creationId xmlns:a16="http://schemas.microsoft.com/office/drawing/2014/main" id="{2C29B803-BDDB-AD1B-A038-41A10052CD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22" b="5159"/>
          <a:stretch/>
        </p:blipFill>
        <p:spPr bwMode="auto">
          <a:xfrm>
            <a:off x="2438400" y="1094942"/>
            <a:ext cx="7772844" cy="4990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7355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>
            <a:cxnSpLocks/>
          </p:cNvCxnSpPr>
          <p:nvPr/>
        </p:nvCxnSpPr>
        <p:spPr>
          <a:xfrm>
            <a:off x="0" y="1054167"/>
            <a:ext cx="12192000" cy="0"/>
          </a:xfrm>
          <a:prstGeom prst="line">
            <a:avLst/>
          </a:prstGeom>
          <a:ln w="19050">
            <a:solidFill>
              <a:srgbClr val="BF57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3">
            <a:extLst>
              <a:ext uri="{FF2B5EF4-FFF2-40B4-BE49-F238E27FC236}">
                <a16:creationId xmlns:a16="http://schemas.microsoft.com/office/drawing/2014/main" id="{FCAF57EB-3D10-C993-E3D8-E1B965F82382}"/>
              </a:ext>
            </a:extLst>
          </p:cNvPr>
          <p:cNvSpPr txBox="1">
            <a:spLocks/>
          </p:cNvSpPr>
          <p:nvPr/>
        </p:nvSpPr>
        <p:spPr>
          <a:xfrm>
            <a:off x="82062" y="39406"/>
            <a:ext cx="12027875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baseline="0">
                <a:solidFill>
                  <a:srgbClr val="A7934B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BF5700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Different Systems Using Same Qubit Technology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67DB99-49B8-92B4-DEEC-ADA6D8375FCB}"/>
              </a:ext>
            </a:extLst>
          </p:cNvPr>
          <p:cNvSpPr txBox="1"/>
          <p:nvPr/>
        </p:nvSpPr>
        <p:spPr>
          <a:xfrm>
            <a:off x="-885" y="6126614"/>
            <a:ext cx="12192883" cy="731520"/>
          </a:xfrm>
          <a:prstGeom prst="rect">
            <a:avLst/>
          </a:prstGeom>
          <a:solidFill>
            <a:srgbClr val="BF5700"/>
          </a:solidFill>
        </p:spPr>
        <p:txBody>
          <a:bodyPr wrap="square" rtlCol="0">
            <a:noAutofit/>
          </a:bodyPr>
          <a:lstStyle/>
          <a:p>
            <a:pPr marL="0" marR="0" lvl="0" indent="0" algn="ctr" defTabSz="10912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 dirty="0">
                <a:solidFill>
                  <a:prstClr val="white"/>
                </a:solidFill>
                <a:latin typeface="Calibri"/>
              </a:rPr>
              <a:t>Benchmarking metrics for qubits are different from those used for quantum computers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55EFC1-F623-EA48-4862-5DB156EC9EF4}"/>
              </a:ext>
            </a:extLst>
          </p:cNvPr>
          <p:cNvSpPr txBox="1"/>
          <p:nvPr/>
        </p:nvSpPr>
        <p:spPr>
          <a:xfrm>
            <a:off x="88827" y="1152975"/>
            <a:ext cx="84591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dirty="0">
                <a:solidFill>
                  <a:srgbClr val="10421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Might be using completely different basis gates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80ED6B-5002-B31A-8BEB-117A0C6BFA62}"/>
              </a:ext>
            </a:extLst>
          </p:cNvPr>
          <p:cNvSpPr txBox="1"/>
          <p:nvPr/>
        </p:nvSpPr>
        <p:spPr>
          <a:xfrm>
            <a:off x="82062" y="2068928"/>
            <a:ext cx="84591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dirty="0">
                <a:solidFill>
                  <a:srgbClr val="10421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Different ways of building the same qubit</a:t>
            </a:r>
          </a:p>
        </p:txBody>
      </p:sp>
      <p:pic>
        <p:nvPicPr>
          <p:cNvPr id="7" name="Picture 6" descr="A blue and white brick wall&#10;&#10;Description automatically generated">
            <a:extLst>
              <a:ext uri="{FF2B5EF4-FFF2-40B4-BE49-F238E27FC236}">
                <a16:creationId xmlns:a16="http://schemas.microsoft.com/office/drawing/2014/main" id="{49C85F35-006E-971B-B49D-1DD276459E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5231" y="2670767"/>
            <a:ext cx="2880737" cy="2647950"/>
          </a:xfrm>
          <a:prstGeom prst="rect">
            <a:avLst/>
          </a:prstGeom>
        </p:spPr>
      </p:pic>
      <p:pic>
        <p:nvPicPr>
          <p:cNvPr id="1026" name="Picture 2" descr="figure 1">
            <a:extLst>
              <a:ext uri="{FF2B5EF4-FFF2-40B4-BE49-F238E27FC236}">
                <a16:creationId xmlns:a16="http://schemas.microsoft.com/office/drawing/2014/main" id="{588E0DFA-7BFC-2466-3BD0-B331B89FAA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1840" y="2530593"/>
            <a:ext cx="2066685" cy="2966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A3C97884-CE3D-0307-866C-8A0930B47863}"/>
              </a:ext>
            </a:extLst>
          </p:cNvPr>
          <p:cNvSpPr/>
          <p:nvPr/>
        </p:nvSpPr>
        <p:spPr>
          <a:xfrm>
            <a:off x="2438400" y="5579389"/>
            <a:ext cx="914400" cy="464569"/>
          </a:xfrm>
          <a:prstGeom prst="roundRect">
            <a:avLst>
              <a:gd name="adj" fmla="val 10000"/>
            </a:avLst>
          </a:prstGeom>
          <a:solidFill>
            <a:srgbClr val="5C9BA4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IBM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E4770597-048C-B100-2594-CF793DEA438F}"/>
              </a:ext>
            </a:extLst>
          </p:cNvPr>
          <p:cNvSpPr/>
          <p:nvPr/>
        </p:nvSpPr>
        <p:spPr>
          <a:xfrm>
            <a:off x="7924800" y="5579389"/>
            <a:ext cx="1828800" cy="464569"/>
          </a:xfrm>
          <a:prstGeom prst="roundRect">
            <a:avLst>
              <a:gd name="adj" fmla="val 10000"/>
            </a:avLst>
          </a:prstGeom>
          <a:solidFill>
            <a:srgbClr val="5C9BA4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Google</a:t>
            </a:r>
          </a:p>
        </p:txBody>
      </p:sp>
    </p:spTree>
    <p:extLst>
      <p:ext uri="{BB962C8B-B14F-4D97-AF65-F5344CB8AC3E}">
        <p14:creationId xmlns:p14="http://schemas.microsoft.com/office/powerpoint/2010/main" val="2958531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5" grpId="0"/>
      <p:bldP spid="9" grpId="0" animBg="1"/>
      <p:bldP spid="11" grpId="0" animBg="1"/>
    </p:bldLst>
  </p:timing>
</p:sld>
</file>

<file path=ppt/theme/theme1.xml><?xml version="1.0" encoding="utf-8"?>
<a:theme xmlns:a="http://schemas.openxmlformats.org/drawingml/2006/main" name="16-9 White Backgroud">
  <a:themeElements>
    <a:clrScheme name="UT Brand Color Palette">
      <a:dk1>
        <a:srgbClr val="BE5700"/>
      </a:dk1>
      <a:lt1>
        <a:srgbClr val="FFFFFF"/>
      </a:lt1>
      <a:dk2>
        <a:srgbClr val="D6D2C3"/>
      </a:dk2>
      <a:lt2>
        <a:srgbClr val="333F48"/>
      </a:lt2>
      <a:accent1>
        <a:srgbClr val="F7961F"/>
      </a:accent1>
      <a:accent2>
        <a:srgbClr val="FFD600"/>
      </a:accent2>
      <a:accent3>
        <a:srgbClr val="A6CC57"/>
      </a:accent3>
      <a:accent4>
        <a:srgbClr val="579C41"/>
      </a:accent4>
      <a:accent5>
        <a:srgbClr val="00A8B6"/>
      </a:accent5>
      <a:accent6>
        <a:srgbClr val="005E86"/>
      </a:accent6>
      <a:hlink>
        <a:srgbClr val="BF5700"/>
      </a:hlink>
      <a:folHlink>
        <a:srgbClr val="9CADB7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3689</TotalTime>
  <Words>1854</Words>
  <Application>Microsoft Macintosh PowerPoint</Application>
  <PresentationFormat>Widescreen</PresentationFormat>
  <Paragraphs>396</Paragraphs>
  <Slides>28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40" baseType="lpstr">
      <vt:lpstr>MS PGothic</vt:lpstr>
      <vt:lpstr>Arial</vt:lpstr>
      <vt:lpstr>Arial Black</vt:lpstr>
      <vt:lpstr>Calibri</vt:lpstr>
      <vt:lpstr>Cambria Math</vt:lpstr>
      <vt:lpstr>Helvetica</vt:lpstr>
      <vt:lpstr>Microsoft Sans Serif</vt:lpstr>
      <vt:lpstr>Roboto</vt:lpstr>
      <vt:lpstr>Segoe UI</vt:lpstr>
      <vt:lpstr>Times New Roman</vt:lpstr>
      <vt:lpstr>Univers</vt:lpstr>
      <vt:lpstr>16-9 White Backgroud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Das, Poulami</dc:creator>
  <cp:lastModifiedBy>Das, Poulami</cp:lastModifiedBy>
  <cp:revision>53</cp:revision>
  <dcterms:created xsi:type="dcterms:W3CDTF">2023-08-23T13:32:42Z</dcterms:created>
  <dcterms:modified xsi:type="dcterms:W3CDTF">2023-09-03T13:13:48Z</dcterms:modified>
</cp:coreProperties>
</file>